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58" r:id="rId3"/>
    <p:sldId id="259" r:id="rId4"/>
    <p:sldId id="261" r:id="rId5"/>
    <p:sldId id="262" r:id="rId6"/>
    <p:sldId id="263" r:id="rId7"/>
    <p:sldId id="264" r:id="rId8"/>
    <p:sldId id="265" r:id="rId9"/>
    <p:sldId id="266" r:id="rId10"/>
    <p:sldId id="268" r:id="rId11"/>
    <p:sldId id="283" r:id="rId12"/>
    <p:sldId id="284" r:id="rId13"/>
    <p:sldId id="290" r:id="rId14"/>
    <p:sldId id="291" r:id="rId15"/>
    <p:sldId id="292" r:id="rId16"/>
    <p:sldId id="293" r:id="rId17"/>
    <p:sldId id="294" r:id="rId18"/>
    <p:sldId id="295" r:id="rId19"/>
    <p:sldId id="296" r:id="rId20"/>
    <p:sldId id="297" r:id="rId21"/>
    <p:sldId id="298" r:id="rId22"/>
    <p:sldId id="29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70030" autoAdjust="0"/>
  </p:normalViewPr>
  <p:slideViewPr>
    <p:cSldViewPr snapToGrid="0">
      <p:cViewPr varScale="1">
        <p:scale>
          <a:sx n="61" d="100"/>
          <a:sy n="61" d="100"/>
        </p:scale>
        <p:origin x="54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C07D59-38F9-4519-AC98-BB9AA2A0F15A}" type="datetimeFigureOut">
              <a:rPr lang="en-US" smtClean="0"/>
              <a:t>12/3/2017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7FE6D-23D0-46C6-8A1D-06C94A82D2E1}" type="slidenum">
              <a:rPr lang="en-US" smtClean="0"/>
              <a:t>‹#›</a:t>
            </a:fld>
            <a:endParaRPr lang="en-US"/>
          </a:p>
        </p:txBody>
      </p:sp>
    </p:spTree>
    <p:extLst>
      <p:ext uri="{BB962C8B-B14F-4D97-AF65-F5344CB8AC3E}">
        <p14:creationId xmlns:p14="http://schemas.microsoft.com/office/powerpoint/2010/main" val="14154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Today we will continue our discussion on the US medical system.  We will talk about Chapter 27 and refer to pages 458-462.  At the end of our lecture, I have a Ted Talk by Dr. Jeff Brenner, who is a physician trying to change our healthcare system to become more efficient and to provide better healthcare and preventative care to citizens.  </a:t>
            </a:r>
          </a:p>
        </p:txBody>
      </p:sp>
      <p:sp>
        <p:nvSpPr>
          <p:cNvPr id="4" name="Slide Number Placeholder 3"/>
          <p:cNvSpPr>
            <a:spLocks noGrp="1"/>
          </p:cNvSpPr>
          <p:nvPr>
            <p:ph type="sldNum" sz="quarter" idx="10"/>
          </p:nvPr>
        </p:nvSpPr>
        <p:spPr/>
        <p:txBody>
          <a:bodyPr/>
          <a:lstStyle/>
          <a:p>
            <a:fld id="{72E7FE6D-23D0-46C6-8A1D-06C94A82D2E1}" type="slidenum">
              <a:rPr lang="en-US" smtClean="0"/>
              <a:t>1</a:t>
            </a:fld>
            <a:endParaRPr lang="en-US"/>
          </a:p>
        </p:txBody>
      </p:sp>
    </p:spTree>
    <p:extLst>
      <p:ext uri="{BB962C8B-B14F-4D97-AF65-F5344CB8AC3E}">
        <p14:creationId xmlns:p14="http://schemas.microsoft.com/office/powerpoint/2010/main" val="1254204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dirty="0">
                <a:solidFill>
                  <a:srgbClr val="000000"/>
                </a:solidFill>
              </a:rPr>
              <a:t>Costs rise more rapidly than general inflation.  H/C is about 17.5% of GDP.  IN the past few years, spending has slowed but is still rising higher than inflation. 1960: $27bill     1970:$74bill      2015:  $3.2 billion. The most expensive of all countries.</a:t>
            </a:r>
          </a:p>
          <a:p>
            <a:pPr>
              <a:lnSpc>
                <a:spcPct val="90000"/>
              </a:lnSpc>
            </a:pPr>
            <a:r>
              <a:rPr lang="en-US" dirty="0">
                <a:solidFill>
                  <a:srgbClr val="000000"/>
                </a:solidFill>
              </a:rPr>
              <a:t>About 13% of population is uninsured.</a:t>
            </a:r>
          </a:p>
          <a:p>
            <a:pPr>
              <a:lnSpc>
                <a:spcPct val="90000"/>
              </a:lnSpc>
            </a:pPr>
            <a:r>
              <a:rPr lang="en-US" dirty="0">
                <a:solidFill>
                  <a:srgbClr val="000000"/>
                </a:solidFill>
              </a:rPr>
              <a:t>Rising costs lead to lack of insurance, which leads to worse health. Less access to healthcare-preventative care.  The notion that the uninsured are lazy and jobless does not hold true.  In 2014, “more than 80% of Americans uninsured were </a:t>
            </a:r>
            <a:r>
              <a:rPr lang="en-US" dirty="0" err="1">
                <a:solidFill>
                  <a:srgbClr val="000000"/>
                </a:solidFill>
              </a:rPr>
              <a:t>parttime</a:t>
            </a:r>
            <a:r>
              <a:rPr lang="en-US" dirty="0">
                <a:solidFill>
                  <a:srgbClr val="000000"/>
                </a:solidFill>
              </a:rPr>
              <a:t> employees, in service-sector jobs(Think FL’s </a:t>
            </a:r>
            <a:r>
              <a:rPr lang="en-US" dirty="0" err="1">
                <a:solidFill>
                  <a:srgbClr val="000000"/>
                </a:solidFill>
              </a:rPr>
              <a:t>hopsitatlity</a:t>
            </a:r>
            <a:r>
              <a:rPr lang="en-US" dirty="0">
                <a:solidFill>
                  <a:srgbClr val="000000"/>
                </a:solidFill>
              </a:rPr>
              <a:t> industry), and the agriculture business.  </a:t>
            </a:r>
          </a:p>
          <a:p>
            <a:pPr>
              <a:lnSpc>
                <a:spcPct val="90000"/>
              </a:lnSpc>
            </a:pPr>
            <a:r>
              <a:rPr lang="en-US" dirty="0">
                <a:solidFill>
                  <a:srgbClr val="000000"/>
                </a:solidFill>
              </a:rPr>
              <a:t>U.S. is not getting its money’s </a:t>
            </a:r>
            <a:r>
              <a:rPr lang="en-US" dirty="0" err="1">
                <a:solidFill>
                  <a:srgbClr val="000000"/>
                </a:solidFill>
              </a:rPr>
              <a:t>worth.As</a:t>
            </a:r>
            <a:r>
              <a:rPr lang="en-US" dirty="0">
                <a:solidFill>
                  <a:srgbClr val="000000"/>
                </a:solidFill>
              </a:rPr>
              <a:t> we discussed on Thursday, we spend more per person on healthcare and do not reap the health benefits according to indicators of health status, such as life expectancy.</a:t>
            </a:r>
          </a:p>
          <a:p>
            <a:endParaRPr lang="en-US" dirty="0"/>
          </a:p>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gross domestic product</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GDP</a:t>
            </a:r>
            <a:r>
              <a:rPr lang="en-US" sz="1200" b="0" i="0" kern="1200" dirty="0">
                <a:solidFill>
                  <a:schemeClr val="tx1"/>
                </a:solidFill>
                <a:effectLst/>
                <a:latin typeface="+mn-lt"/>
                <a:ea typeface="+mn-ea"/>
                <a:cs typeface="+mn-cs"/>
              </a:rPr>
              <a:t>) is one of the primary indicators used to gauge the health of a country's economy. It represents the total dollar value of all goods and services produced over a specific time period; you can think of it as the size of the economy.</a:t>
            </a:r>
            <a:endParaRPr lang="en-US" dirty="0"/>
          </a:p>
        </p:txBody>
      </p:sp>
      <p:sp>
        <p:nvSpPr>
          <p:cNvPr id="4" name="Slide Number Placeholder 3"/>
          <p:cNvSpPr>
            <a:spLocks noGrp="1"/>
          </p:cNvSpPr>
          <p:nvPr>
            <p:ph type="sldNum" sz="quarter" idx="10"/>
          </p:nvPr>
        </p:nvSpPr>
        <p:spPr/>
        <p:txBody>
          <a:bodyPr/>
          <a:lstStyle/>
          <a:p>
            <a:fld id="{72E7FE6D-23D0-46C6-8A1D-06C94A82D2E1}" type="slidenum">
              <a:rPr lang="en-US" smtClean="0"/>
              <a:t>2</a:t>
            </a:fld>
            <a:endParaRPr lang="en-US"/>
          </a:p>
        </p:txBody>
      </p:sp>
    </p:spTree>
    <p:extLst>
      <p:ext uri="{BB962C8B-B14F-4D97-AF65-F5344CB8AC3E}">
        <p14:creationId xmlns:p14="http://schemas.microsoft.com/office/powerpoint/2010/main" val="3404462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Aging population</a:t>
            </a:r>
          </a:p>
          <a:p>
            <a:r>
              <a:rPr lang="en-US" dirty="0"/>
              <a:t>New medical technology</a:t>
            </a:r>
          </a:p>
          <a:p>
            <a:pPr lvl="1"/>
            <a:r>
              <a:rPr lang="en-US" dirty="0"/>
              <a:t>Including prescription drugs</a:t>
            </a:r>
          </a:p>
          <a:p>
            <a:r>
              <a:rPr lang="en-US" dirty="0"/>
              <a:t>Administrative costs</a:t>
            </a:r>
          </a:p>
          <a:p>
            <a:r>
              <a:rPr lang="en-US" dirty="0"/>
              <a:t>Chronic diseases associated with obesity</a:t>
            </a:r>
          </a:p>
          <a:p>
            <a:r>
              <a:rPr lang="en-US" dirty="0"/>
              <a:t>Malpractice fears and defensive medicine</a:t>
            </a:r>
          </a:p>
          <a:p>
            <a:r>
              <a:rPr lang="en-US" dirty="0"/>
              <a:t>Financial incentives for medical providers</a:t>
            </a:r>
          </a:p>
          <a:p>
            <a:pPr lvl="1"/>
            <a:r>
              <a:rPr lang="en-US" dirty="0"/>
              <a:t>Fee-for-service</a:t>
            </a:r>
          </a:p>
          <a:p>
            <a:r>
              <a:rPr lang="en-US" dirty="0"/>
              <a:t>Patients demanding the best, regardless of price</a:t>
            </a:r>
          </a:p>
          <a:p>
            <a:endParaRPr lang="en-US" b="1" dirty="0"/>
          </a:p>
          <a:p>
            <a:r>
              <a:rPr lang="en-US" dirty="0"/>
              <a:t>Attempts have been made to control medical costs:  </a:t>
            </a:r>
          </a:p>
          <a:p>
            <a:r>
              <a:rPr lang="en-US" dirty="0"/>
              <a:t>Price controls were tried in the 1970s, limiting new facilities and technology with certificate-of-need requirement.</a:t>
            </a:r>
          </a:p>
          <a:p>
            <a:r>
              <a:rPr lang="en-US" dirty="0"/>
              <a:t>In the 1980s, Medicare tried an incentive for providers: flat fees for treatment of diagnosis-related groups (DRGs).</a:t>
            </a:r>
          </a:p>
          <a:p>
            <a:r>
              <a:rPr lang="en-US" dirty="0"/>
              <a:t>Managed care is a result of employer-based private insurance bargaining in the 1990s.</a:t>
            </a:r>
          </a:p>
          <a:p>
            <a:r>
              <a:rPr lang="en-US" dirty="0"/>
              <a:t>Some approaches worked for a while, but none controlled costs for the longer term.</a:t>
            </a:r>
          </a:p>
          <a:p>
            <a:endParaRPr lang="en-US" dirty="0"/>
          </a:p>
          <a:p>
            <a:endParaRPr lang="en-US" dirty="0"/>
          </a:p>
        </p:txBody>
      </p:sp>
      <p:sp>
        <p:nvSpPr>
          <p:cNvPr id="4" name="Slide Number Placeholder 3"/>
          <p:cNvSpPr>
            <a:spLocks noGrp="1"/>
          </p:cNvSpPr>
          <p:nvPr>
            <p:ph type="sldNum" sz="quarter" idx="10"/>
          </p:nvPr>
        </p:nvSpPr>
        <p:spPr/>
        <p:txBody>
          <a:bodyPr/>
          <a:lstStyle/>
          <a:p>
            <a:fld id="{72E7FE6D-23D0-46C6-8A1D-06C94A82D2E1}" type="slidenum">
              <a:rPr lang="en-US" smtClean="0"/>
              <a:t>3</a:t>
            </a:fld>
            <a:endParaRPr lang="en-US"/>
          </a:p>
        </p:txBody>
      </p:sp>
    </p:spTree>
    <p:extLst>
      <p:ext uri="{BB962C8B-B14F-4D97-AF65-F5344CB8AC3E}">
        <p14:creationId xmlns:p14="http://schemas.microsoft.com/office/powerpoint/2010/main" val="1674250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HMOs are very strict. </a:t>
            </a:r>
          </a:p>
          <a:p>
            <a:endParaRPr lang="en-US" dirty="0"/>
          </a:p>
        </p:txBody>
      </p:sp>
      <p:sp>
        <p:nvSpPr>
          <p:cNvPr id="4" name="Slide Number Placeholder 3"/>
          <p:cNvSpPr>
            <a:spLocks noGrp="1"/>
          </p:cNvSpPr>
          <p:nvPr>
            <p:ph type="sldNum" sz="quarter" idx="10"/>
          </p:nvPr>
        </p:nvSpPr>
        <p:spPr/>
        <p:txBody>
          <a:bodyPr/>
          <a:lstStyle/>
          <a:p>
            <a:fld id="{72E7FE6D-23D0-46C6-8A1D-06C94A82D2E1}" type="slidenum">
              <a:rPr lang="en-US" smtClean="0"/>
              <a:t>4</a:t>
            </a:fld>
            <a:endParaRPr lang="en-US"/>
          </a:p>
        </p:txBody>
      </p:sp>
    </p:spTree>
    <p:extLst>
      <p:ext uri="{BB962C8B-B14F-4D97-AF65-F5344CB8AC3E}">
        <p14:creationId xmlns:p14="http://schemas.microsoft.com/office/powerpoint/2010/main" val="2779859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7FE6D-23D0-46C6-8A1D-06C94A82D2E1}" type="slidenum">
              <a:rPr lang="en-US" smtClean="0"/>
              <a:t>6</a:t>
            </a:fld>
            <a:endParaRPr lang="en-US"/>
          </a:p>
        </p:txBody>
      </p:sp>
    </p:spTree>
    <p:extLst>
      <p:ext uri="{BB962C8B-B14F-4D97-AF65-F5344CB8AC3E}">
        <p14:creationId xmlns:p14="http://schemas.microsoft.com/office/powerpoint/2010/main" val="1440464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information is provided to make consumers/the patients more cost-conscious.</a:t>
            </a:r>
          </a:p>
          <a:p>
            <a:r>
              <a:rPr lang="en-US" dirty="0"/>
              <a:t>Health savings accounts are where individuals put money aside-</a:t>
            </a:r>
            <a:r>
              <a:rPr lang="en-US" dirty="0" err="1"/>
              <a:t>pretaxed</a:t>
            </a:r>
            <a:r>
              <a:rPr lang="en-US" dirty="0"/>
              <a:t>- for healthcare costs.  They are used as a tax haven-shadow IRA-for many wealthy.  Can put money away without concern for yearly taxes.  When retirement age, can use monies for anything-do not have to be used for medical costs from age 65 and older.</a:t>
            </a:r>
          </a:p>
          <a:p>
            <a:endParaRPr lang="en-US" dirty="0"/>
          </a:p>
          <a:p>
            <a:r>
              <a:rPr lang="en-US" dirty="0"/>
              <a:t>Research has shown that while it does cost a reduction in costs, there are long-term health concerns in that people will delay or avoid health care.</a:t>
            </a:r>
          </a:p>
        </p:txBody>
      </p:sp>
      <p:sp>
        <p:nvSpPr>
          <p:cNvPr id="4" name="Slide Number Placeholder 3"/>
          <p:cNvSpPr>
            <a:spLocks noGrp="1"/>
          </p:cNvSpPr>
          <p:nvPr>
            <p:ph type="sldNum" sz="quarter" idx="10"/>
          </p:nvPr>
        </p:nvSpPr>
        <p:spPr/>
        <p:txBody>
          <a:bodyPr/>
          <a:lstStyle/>
          <a:p>
            <a:fld id="{72E7FE6D-23D0-46C6-8A1D-06C94A82D2E1}" type="slidenum">
              <a:rPr lang="en-US" smtClean="0"/>
              <a:t>7</a:t>
            </a:fld>
            <a:endParaRPr lang="en-US"/>
          </a:p>
        </p:txBody>
      </p:sp>
    </p:spTree>
    <p:extLst>
      <p:ext uri="{BB962C8B-B14F-4D97-AF65-F5344CB8AC3E}">
        <p14:creationId xmlns:p14="http://schemas.microsoft.com/office/powerpoint/2010/main" val="3810424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ACA- Enacted into law 2010</a:t>
            </a:r>
          </a:p>
          <a:p>
            <a:r>
              <a:rPr lang="en-US" dirty="0"/>
              <a:t>Examples of preventive</a:t>
            </a:r>
            <a:r>
              <a:rPr lang="en-US" baseline="0" dirty="0"/>
              <a:t> services now free – yearly wellness visits, immunizations, contraception, and screenings for cancer, diabetes, other diseases</a:t>
            </a:r>
            <a:endParaRPr lang="en-US" dirty="0"/>
          </a:p>
        </p:txBody>
      </p:sp>
      <p:sp>
        <p:nvSpPr>
          <p:cNvPr id="4" name="Slide Number Placeholder 3"/>
          <p:cNvSpPr>
            <a:spLocks noGrp="1"/>
          </p:cNvSpPr>
          <p:nvPr>
            <p:ph type="sldNum" sz="quarter" idx="10"/>
          </p:nvPr>
        </p:nvSpPr>
        <p:spPr/>
        <p:txBody>
          <a:bodyPr/>
          <a:lstStyle/>
          <a:p>
            <a:fld id="{0C8EABE9-1160-4F34-8E4D-F1818CBEA5C2}" type="slidenum">
              <a:rPr lang="en-US" smtClean="0"/>
              <a:pPr/>
              <a:t>8</a:t>
            </a:fld>
            <a:endParaRPr lang="en-US" dirty="0"/>
          </a:p>
        </p:txBody>
      </p:sp>
    </p:spTree>
    <p:extLst>
      <p:ext uri="{BB962C8B-B14F-4D97-AF65-F5344CB8AC3E}">
        <p14:creationId xmlns:p14="http://schemas.microsoft.com/office/powerpoint/2010/main" val="2731118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2.  Large business = 50 or more full time workers.  Some large companies, such as Walmart, have a large employee base.  Have history of scheduling many part-time-just under fulltime requirements to </a:t>
            </a:r>
            <a:r>
              <a:rPr lang="en-US" dirty="0" err="1"/>
              <a:t>aoid</a:t>
            </a:r>
            <a:r>
              <a:rPr lang="en-US" dirty="0"/>
              <a:t> having to offer healthcare.  Hourly pay rates are not very high.  Individuals either go without insurance and are seen in ER or meet Medicaid </a:t>
            </a:r>
            <a:r>
              <a:rPr lang="en-US" dirty="0" err="1"/>
              <a:t>reuirements</a:t>
            </a:r>
            <a:r>
              <a:rPr lang="en-US" dirty="0"/>
              <a:t>.  Some states have sued companies like Walmart for causing a financial burden as it relates to h/c costs.</a:t>
            </a:r>
          </a:p>
          <a:p>
            <a:endParaRPr lang="en-US" dirty="0"/>
          </a:p>
          <a:p>
            <a:r>
              <a:rPr lang="en-US" dirty="0"/>
              <a:t>3.  Lifetime limits- Insurance companies were refusing payment once and individual exceeded a particular number.  If you think for  moment about someone with cancer, can you imagine being told 3 months into treatment that you have met your lifetime limit?  Or being diagnosed with cancer or diabetes or you become severely injured in an accident and you get the notice in your mail that your insurance has been canceled?</a:t>
            </a:r>
            <a:endParaRPr lang="en-US" baseline="0" dirty="0"/>
          </a:p>
          <a:p>
            <a:endParaRPr lang="en-US" dirty="0"/>
          </a:p>
        </p:txBody>
      </p:sp>
      <p:sp>
        <p:nvSpPr>
          <p:cNvPr id="4" name="Slide Number Placeholder 3"/>
          <p:cNvSpPr>
            <a:spLocks noGrp="1"/>
          </p:cNvSpPr>
          <p:nvPr>
            <p:ph type="sldNum" sz="quarter" idx="10"/>
          </p:nvPr>
        </p:nvSpPr>
        <p:spPr/>
        <p:txBody>
          <a:bodyPr/>
          <a:lstStyle/>
          <a:p>
            <a:fld id="{0C8EABE9-1160-4F34-8E4D-F1818CBEA5C2}" type="slidenum">
              <a:rPr lang="en-US" smtClean="0"/>
              <a:pPr/>
              <a:t>9</a:t>
            </a:fld>
            <a:endParaRPr lang="en-US" dirty="0"/>
          </a:p>
        </p:txBody>
      </p:sp>
    </p:spTree>
    <p:extLst>
      <p:ext uri="{BB962C8B-B14F-4D97-AF65-F5344CB8AC3E}">
        <p14:creationId xmlns:p14="http://schemas.microsoft.com/office/powerpoint/2010/main" val="2914944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1980s Oregon experimented with the idea of rationing h/c to help decrease costs by limiting services.  They decided to deny organ transplants (except kidney and cornea).  A young boy in remission from leukemia needed a bone marrow transplant.  He was denied-parents raised $70,000 of the $100,000 they had to raise due to the transplant being denied.  He died before they could raise the other $30,000.  This caused  a relook at Oregon’s plan from a social, ethical and legal angle.  </a:t>
            </a:r>
          </a:p>
          <a:p>
            <a:endParaRPr lang="en-US" dirty="0"/>
          </a:p>
          <a:p>
            <a:r>
              <a:rPr lang="en-US" dirty="0"/>
              <a:t>We ration care now by having the ability or inability to pay. </a:t>
            </a:r>
          </a:p>
          <a:p>
            <a:endParaRPr lang="en-US" dirty="0"/>
          </a:p>
          <a:p>
            <a:r>
              <a:rPr lang="en-US" dirty="0"/>
              <a:t>Other countries have been successful in reducing medical costs by reducing admin costs (insurance companies require lots of paperwork from medical facilities and doctor offices).  Better coordinated care and promoting preventative services. This helps prevent an individual waiting to seek medical care until they are in a </a:t>
            </a:r>
            <a:r>
              <a:rPr lang="en-US" dirty="0" err="1"/>
              <a:t>medicial</a:t>
            </a:r>
            <a:r>
              <a:rPr lang="en-US" dirty="0"/>
              <a:t> crisis which can be costly.  </a:t>
            </a:r>
          </a:p>
        </p:txBody>
      </p:sp>
      <p:sp>
        <p:nvSpPr>
          <p:cNvPr id="4" name="Slide Number Placeholder 3"/>
          <p:cNvSpPr>
            <a:spLocks noGrp="1"/>
          </p:cNvSpPr>
          <p:nvPr>
            <p:ph type="sldNum" sz="quarter" idx="10"/>
          </p:nvPr>
        </p:nvSpPr>
        <p:spPr/>
        <p:txBody>
          <a:bodyPr/>
          <a:lstStyle/>
          <a:p>
            <a:fld id="{72E7FE6D-23D0-46C6-8A1D-06C94A82D2E1}" type="slidenum">
              <a:rPr lang="en-US" smtClean="0"/>
              <a:t>10</a:t>
            </a:fld>
            <a:endParaRPr lang="en-US"/>
          </a:p>
        </p:txBody>
      </p:sp>
    </p:spTree>
    <p:extLst>
      <p:ext uri="{BB962C8B-B14F-4D97-AF65-F5344CB8AC3E}">
        <p14:creationId xmlns:p14="http://schemas.microsoft.com/office/powerpoint/2010/main" val="3623413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study after study, racial differences exist in healthcare. Even with income, social status equal to whites, blacks and Hispanics receive less effective health treatments.  </a:t>
            </a:r>
          </a:p>
          <a:p>
            <a:endParaRPr lang="en-US" dirty="0"/>
          </a:p>
          <a:p>
            <a:r>
              <a:rPr lang="en-US" dirty="0"/>
              <a:t>Blacks have highest cancer death rate and shortest survival rate after diagnosis compared to any other racial/ethnic group.    Diagnosed in later disease stages.  Less likely to be treated timely and to receive same treatment.  </a:t>
            </a:r>
          </a:p>
          <a:p>
            <a:endParaRPr lang="en-US" dirty="0"/>
          </a:p>
          <a:p>
            <a:r>
              <a:rPr lang="en-US" dirty="0"/>
              <a:t>The National Healthcare Quality and Disparities Report tracks inequities across all racial, ethnic and economic groups.  There have been improvements in the gap in rates of uninsured.  </a:t>
            </a:r>
          </a:p>
        </p:txBody>
      </p:sp>
      <p:sp>
        <p:nvSpPr>
          <p:cNvPr id="4" name="Slide Number Placeholder 3"/>
          <p:cNvSpPr>
            <a:spLocks noGrp="1"/>
          </p:cNvSpPr>
          <p:nvPr>
            <p:ph type="sldNum" sz="quarter" idx="10"/>
          </p:nvPr>
        </p:nvSpPr>
        <p:spPr/>
        <p:txBody>
          <a:bodyPr/>
          <a:lstStyle/>
          <a:p>
            <a:fld id="{72E7FE6D-23D0-46C6-8A1D-06C94A82D2E1}" type="slidenum">
              <a:rPr lang="en-US" smtClean="0"/>
              <a:t>11</a:t>
            </a:fld>
            <a:endParaRPr lang="en-US"/>
          </a:p>
        </p:txBody>
      </p:sp>
    </p:spTree>
    <p:extLst>
      <p:ext uri="{BB962C8B-B14F-4D97-AF65-F5344CB8AC3E}">
        <p14:creationId xmlns:p14="http://schemas.microsoft.com/office/powerpoint/2010/main" val="974311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things to note before we watch a video:  the main cause of bankruptcies (62%) 72% of that 62% have insurance. in the US are related to healthcare.  Most insurance plans are related to work, if a person is unable to perform at their work, they lose their health insurance. Think again about an individual undergoing cancer treatments.  Think about an individual that gets into a car, motorcycle accident and is debilitated for a long period of time.  50% or more (depending on what study you look at) of foreclosures are related to medical reasons.</a:t>
            </a:r>
          </a:p>
        </p:txBody>
      </p:sp>
      <p:sp>
        <p:nvSpPr>
          <p:cNvPr id="4" name="Slide Number Placeholder 3"/>
          <p:cNvSpPr>
            <a:spLocks noGrp="1"/>
          </p:cNvSpPr>
          <p:nvPr>
            <p:ph type="sldNum" sz="quarter" idx="10"/>
          </p:nvPr>
        </p:nvSpPr>
        <p:spPr/>
        <p:txBody>
          <a:bodyPr/>
          <a:lstStyle/>
          <a:p>
            <a:fld id="{72E7FE6D-23D0-46C6-8A1D-06C94A82D2E1}" type="slidenum">
              <a:rPr lang="en-US" smtClean="0"/>
              <a:t>12</a:t>
            </a:fld>
            <a:endParaRPr lang="en-US"/>
          </a:p>
        </p:txBody>
      </p:sp>
    </p:spTree>
    <p:extLst>
      <p:ext uri="{BB962C8B-B14F-4D97-AF65-F5344CB8AC3E}">
        <p14:creationId xmlns:p14="http://schemas.microsoft.com/office/powerpoint/2010/main" val="2592735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finish up this lecture, a video of a physician that has changed healthcare and health outcomes for many in Camden, NJ and is now helping to make a difference in the US.  This video is about Dr. Jeff Brenner, a physician in one of the poorest cities in America.  </a:t>
            </a:r>
          </a:p>
        </p:txBody>
      </p:sp>
      <p:sp>
        <p:nvSpPr>
          <p:cNvPr id="4" name="Slide Number Placeholder 3"/>
          <p:cNvSpPr>
            <a:spLocks noGrp="1"/>
          </p:cNvSpPr>
          <p:nvPr>
            <p:ph type="sldNum" sz="quarter" idx="10"/>
          </p:nvPr>
        </p:nvSpPr>
        <p:spPr/>
        <p:txBody>
          <a:bodyPr/>
          <a:lstStyle/>
          <a:p>
            <a:fld id="{72E7FE6D-23D0-46C6-8A1D-06C94A82D2E1}" type="slidenum">
              <a:rPr lang="en-US" smtClean="0"/>
              <a:t>13</a:t>
            </a:fld>
            <a:endParaRPr lang="en-US"/>
          </a:p>
        </p:txBody>
      </p:sp>
    </p:spTree>
    <p:extLst>
      <p:ext uri="{BB962C8B-B14F-4D97-AF65-F5344CB8AC3E}">
        <p14:creationId xmlns:p14="http://schemas.microsoft.com/office/powerpoint/2010/main" val="1975245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have discussed throughout this semester, we have had great progress in Public Health in the 20</a:t>
            </a:r>
            <a:r>
              <a:rPr lang="en-US" baseline="30000" dirty="0"/>
              <a:t>th</a:t>
            </a:r>
            <a:r>
              <a:rPr lang="en-US" dirty="0"/>
              <a:t> century. </a:t>
            </a:r>
          </a:p>
          <a:p>
            <a:endParaRPr lang="en-US" dirty="0"/>
          </a:p>
          <a:p>
            <a:r>
              <a:rPr lang="en-US" dirty="0"/>
              <a:t>This tope ten list published by the CDC is based on the impact and future continuing impact they will have in </a:t>
            </a:r>
            <a:r>
              <a:rPr lang="en-US" dirty="0" err="1"/>
              <a:t>imporving</a:t>
            </a:r>
            <a:r>
              <a:rPr lang="en-US" dirty="0"/>
              <a:t> the health of Americans.</a:t>
            </a:r>
          </a:p>
        </p:txBody>
      </p:sp>
      <p:sp>
        <p:nvSpPr>
          <p:cNvPr id="4" name="Slide Number Placeholder 3"/>
          <p:cNvSpPr>
            <a:spLocks noGrp="1"/>
          </p:cNvSpPr>
          <p:nvPr>
            <p:ph type="sldNum" sz="quarter" idx="10"/>
          </p:nvPr>
        </p:nvSpPr>
        <p:spPr/>
        <p:txBody>
          <a:bodyPr/>
          <a:lstStyle/>
          <a:p>
            <a:fld id="{7ACDDED4-DB41-45A6-98A2-E71CDAD0D7ED}" type="slidenum">
              <a:rPr lang="en-US" smtClean="0"/>
              <a:t>15</a:t>
            </a:fld>
            <a:endParaRPr lang="en-US"/>
          </a:p>
        </p:txBody>
      </p:sp>
    </p:spTree>
    <p:extLst>
      <p:ext uri="{BB962C8B-B14F-4D97-AF65-F5344CB8AC3E}">
        <p14:creationId xmlns:p14="http://schemas.microsoft.com/office/powerpoint/2010/main" val="1078857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pathogens are just a plane ride away in this global economy.</a:t>
            </a:r>
          </a:p>
          <a:p>
            <a:endParaRPr lang="en-US" dirty="0"/>
          </a:p>
          <a:p>
            <a:r>
              <a:rPr lang="en-US" dirty="0"/>
              <a:t>The public health sector tends to have their resources cut as their interventions are successful.  Need to strengthen support for the </a:t>
            </a:r>
            <a:r>
              <a:rPr lang="en-US" dirty="0" err="1"/>
              <a:t>ph</a:t>
            </a:r>
            <a:r>
              <a:rPr lang="en-US" dirty="0"/>
              <a:t> system so that preventative activities can be supported.</a:t>
            </a:r>
          </a:p>
        </p:txBody>
      </p:sp>
      <p:sp>
        <p:nvSpPr>
          <p:cNvPr id="4" name="Slide Number Placeholder 3"/>
          <p:cNvSpPr>
            <a:spLocks noGrp="1"/>
          </p:cNvSpPr>
          <p:nvPr>
            <p:ph type="sldNum" sz="quarter" idx="10"/>
          </p:nvPr>
        </p:nvSpPr>
        <p:spPr/>
        <p:txBody>
          <a:bodyPr/>
          <a:lstStyle/>
          <a:p>
            <a:fld id="{7ACDDED4-DB41-45A6-98A2-E71CDAD0D7ED}" type="slidenum">
              <a:rPr lang="en-US" smtClean="0"/>
              <a:t>16</a:t>
            </a:fld>
            <a:endParaRPr lang="en-US"/>
          </a:p>
        </p:txBody>
      </p:sp>
    </p:spTree>
    <p:extLst>
      <p:ext uri="{BB962C8B-B14F-4D97-AF65-F5344CB8AC3E}">
        <p14:creationId xmlns:p14="http://schemas.microsoft.com/office/powerpoint/2010/main" val="1040318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Healthy People process is to encourage state and local communities to use the national objectives</a:t>
            </a:r>
          </a:p>
          <a:p>
            <a:endParaRPr lang="en-US" dirty="0"/>
          </a:p>
          <a:p>
            <a:pPr>
              <a:lnSpc>
                <a:spcPct val="90000"/>
              </a:lnSpc>
            </a:pPr>
            <a:r>
              <a:rPr lang="en-US" dirty="0"/>
              <a:t>National goals were set by a broad range of participants inside and outside of government.</a:t>
            </a:r>
          </a:p>
          <a:p>
            <a:pPr>
              <a:lnSpc>
                <a:spcPct val="90000"/>
              </a:lnSpc>
            </a:pPr>
            <a:r>
              <a:rPr lang="en-US" dirty="0"/>
              <a:t>State and local communities were encouraged to use national objectives as a basis for developing objectives of their own.</a:t>
            </a:r>
          </a:p>
          <a:p>
            <a:r>
              <a:rPr lang="en-US" dirty="0"/>
              <a:t>The need to collect data to measure progress in meeting goals was addressed by year 2000.</a:t>
            </a:r>
          </a:p>
          <a:p>
            <a:pPr>
              <a:lnSpc>
                <a:spcPct val="90000"/>
              </a:lnSpc>
            </a:pPr>
            <a:r>
              <a:rPr lang="en-US" dirty="0"/>
              <a:t>Periodic evaluation of degree of success in meeting goals was also established.</a:t>
            </a:r>
          </a:p>
          <a:p>
            <a:pPr>
              <a:lnSpc>
                <a:spcPct val="90000"/>
              </a:lnSpc>
            </a:pPr>
            <a:r>
              <a:rPr lang="en-US" dirty="0"/>
              <a:t>The nation has made progress on many goals.</a:t>
            </a:r>
          </a:p>
          <a:p>
            <a:endParaRPr lang="en-US" dirty="0"/>
          </a:p>
        </p:txBody>
      </p:sp>
      <p:sp>
        <p:nvSpPr>
          <p:cNvPr id="4" name="Slide Number Placeholder 3"/>
          <p:cNvSpPr>
            <a:spLocks noGrp="1"/>
          </p:cNvSpPr>
          <p:nvPr>
            <p:ph type="sldNum" sz="quarter" idx="10"/>
          </p:nvPr>
        </p:nvSpPr>
        <p:spPr/>
        <p:txBody>
          <a:bodyPr/>
          <a:lstStyle/>
          <a:p>
            <a:fld id="{7ACDDED4-DB41-45A6-98A2-E71CDAD0D7ED}" type="slidenum">
              <a:rPr lang="en-US" smtClean="0"/>
              <a:t>17</a:t>
            </a:fld>
            <a:endParaRPr lang="en-US"/>
          </a:p>
        </p:txBody>
      </p:sp>
    </p:spTree>
    <p:extLst>
      <p:ext uri="{BB962C8B-B14F-4D97-AF65-F5344CB8AC3E}">
        <p14:creationId xmlns:p14="http://schemas.microsoft.com/office/powerpoint/2010/main" val="4251993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dirty="0"/>
              <a:t>Improves communication and data sharing among public health agencies at various levels and between public health agencies and clinical settings.</a:t>
            </a:r>
          </a:p>
          <a:p>
            <a:pPr>
              <a:lnSpc>
                <a:spcPct val="90000"/>
              </a:lnSpc>
            </a:pPr>
            <a:r>
              <a:rPr lang="en-US" dirty="0"/>
              <a:t>Enables tracking of emerging infectious diseases, investigation of outbreaks and possible bioterrorism attacks, and monitoring of disease trends.</a:t>
            </a:r>
          </a:p>
          <a:p>
            <a:pPr lvl="1">
              <a:lnSpc>
                <a:spcPct val="90000"/>
              </a:lnSpc>
            </a:pPr>
            <a:r>
              <a:rPr lang="en-US" dirty="0"/>
              <a:t>Databases are useful in assessment and evaluation of activities.</a:t>
            </a:r>
          </a:p>
          <a:p>
            <a:pPr>
              <a:lnSpc>
                <a:spcPct val="90000"/>
              </a:lnSpc>
            </a:pPr>
            <a:r>
              <a:rPr lang="en-US" dirty="0"/>
              <a:t>Makes health information available to individuals.</a:t>
            </a:r>
          </a:p>
          <a:p>
            <a:pPr lvl="1">
              <a:lnSpc>
                <a:spcPct val="90000"/>
              </a:lnSpc>
            </a:pPr>
            <a:r>
              <a:rPr lang="en-US" dirty="0"/>
              <a:t>Public Health Information Network (PHIN)</a:t>
            </a:r>
          </a:p>
          <a:p>
            <a:r>
              <a:rPr lang="en-US" dirty="0"/>
              <a:t>Provides opportunities for people to receive health information and monitor their behaviors.</a:t>
            </a:r>
          </a:p>
          <a:p>
            <a:pPr lvl="1">
              <a:lnSpc>
                <a:spcPct val="90000"/>
              </a:lnSpc>
            </a:pPr>
            <a:r>
              <a:rPr lang="en-US" dirty="0"/>
              <a:t>There are many mobile apps </a:t>
            </a:r>
            <a:r>
              <a:rPr lang="en-US" dirty="0" err="1"/>
              <a:t>realted</a:t>
            </a:r>
            <a:r>
              <a:rPr lang="en-US" dirty="0"/>
              <a:t> to health.  Diet, exercise, apps for cancer patients to track treatments &amp; symptoms </a:t>
            </a:r>
            <a:r>
              <a:rPr lang="en-US" dirty="0" err="1"/>
              <a:t>etc</a:t>
            </a:r>
            <a:endParaRPr lang="en-US" dirty="0"/>
          </a:p>
          <a:p>
            <a:endParaRPr lang="en-US" dirty="0"/>
          </a:p>
        </p:txBody>
      </p:sp>
      <p:sp>
        <p:nvSpPr>
          <p:cNvPr id="4" name="Slide Number Placeholder 3"/>
          <p:cNvSpPr>
            <a:spLocks noGrp="1"/>
          </p:cNvSpPr>
          <p:nvPr>
            <p:ph type="sldNum" sz="quarter" idx="10"/>
          </p:nvPr>
        </p:nvSpPr>
        <p:spPr/>
        <p:txBody>
          <a:bodyPr/>
          <a:lstStyle/>
          <a:p>
            <a:fld id="{7ACDDED4-DB41-45A6-98A2-E71CDAD0D7ED}" type="slidenum">
              <a:rPr lang="en-US" smtClean="0"/>
              <a:t>18</a:t>
            </a:fld>
            <a:endParaRPr lang="en-US"/>
          </a:p>
        </p:txBody>
      </p:sp>
    </p:spTree>
    <p:extLst>
      <p:ext uri="{BB962C8B-B14F-4D97-AF65-F5344CB8AC3E}">
        <p14:creationId xmlns:p14="http://schemas.microsoft.com/office/powerpoint/2010/main" val="1747094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Improve efficiency and quality of health care.</a:t>
            </a:r>
          </a:p>
          <a:p>
            <a:r>
              <a:rPr lang="en-US" dirty="0"/>
              <a:t>Increase coordination of care. Continuity of care.  Less duplication of services. If your general physician or pediatrician had more than one office, your physician would not have access to your health record unless you were seen </a:t>
            </a:r>
            <a:r>
              <a:rPr lang="en-US" dirty="0" err="1"/>
              <a:t>innthe</a:t>
            </a:r>
            <a:r>
              <a:rPr lang="en-US" dirty="0"/>
              <a:t> office in which your chart was kept.  It is more common for patients to not be able to recall medications.  If your physician did not have access and you could not recall, this could lead to a medical error-could be given a duplicate of a med or a med that is contraindicated in a medicine that you are already on.  </a:t>
            </a:r>
          </a:p>
          <a:p>
            <a:r>
              <a:rPr lang="en-US" dirty="0"/>
              <a:t>Reduces medical errors.</a:t>
            </a:r>
          </a:p>
          <a:p>
            <a:r>
              <a:rPr lang="en-US" dirty="0"/>
              <a:t>Reduces administrative costs.</a:t>
            </a:r>
          </a:p>
          <a:p>
            <a:r>
              <a:rPr lang="en-US" dirty="0"/>
              <a:t>U.S. Department of Health and Human Services software allows sharing of data with various components of the health system.</a:t>
            </a:r>
          </a:p>
          <a:p>
            <a:r>
              <a:rPr lang="en-US" dirty="0"/>
              <a:t>Less duplication of services. If your general physician or pediatrician had more than one office, your physician would not have access to your health record unless you were seen </a:t>
            </a:r>
            <a:r>
              <a:rPr lang="en-US" dirty="0" err="1"/>
              <a:t>innthe</a:t>
            </a:r>
            <a:r>
              <a:rPr lang="en-US" dirty="0"/>
              <a:t> office in which your chart was kept.  It is more common for patients to not be able to recall medications.  If your physician did not have access and you could not recall, this could lead to a medical error-could be given a duplicate of a med or a med that is contraindicated in a medicine that you are already on. IN the past, you would have </a:t>
            </a:r>
            <a:r>
              <a:rPr lang="en-US" dirty="0" err="1"/>
              <a:t>yo</a:t>
            </a:r>
            <a:r>
              <a:rPr lang="en-US" dirty="0"/>
              <a:t> fax medical records back and forth between offices. </a:t>
            </a:r>
          </a:p>
        </p:txBody>
      </p:sp>
      <p:sp>
        <p:nvSpPr>
          <p:cNvPr id="4" name="Slide Number Placeholder 3"/>
          <p:cNvSpPr>
            <a:spLocks noGrp="1"/>
          </p:cNvSpPr>
          <p:nvPr>
            <p:ph type="sldNum" sz="quarter" idx="10"/>
          </p:nvPr>
        </p:nvSpPr>
        <p:spPr/>
        <p:txBody>
          <a:bodyPr/>
          <a:lstStyle/>
          <a:p>
            <a:fld id="{7ACDDED4-DB41-45A6-98A2-E71CDAD0D7ED}" type="slidenum">
              <a:rPr lang="en-US" smtClean="0"/>
              <a:t>19</a:t>
            </a:fld>
            <a:endParaRPr lang="en-US"/>
          </a:p>
        </p:txBody>
      </p:sp>
    </p:spTree>
    <p:extLst>
      <p:ext uri="{BB962C8B-B14F-4D97-AF65-F5344CB8AC3E}">
        <p14:creationId xmlns:p14="http://schemas.microsoft.com/office/powerpoint/2010/main" val="721980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ethical</a:t>
            </a:r>
            <a:r>
              <a:rPr lang="en-US" sz="1200" b="0" i="0" kern="1200" dirty="0">
                <a:solidFill>
                  <a:schemeClr val="tx1"/>
                </a:solidFill>
                <a:effectLst/>
                <a:latin typeface="+mn-lt"/>
                <a:ea typeface="+mn-ea"/>
                <a:cs typeface="+mn-cs"/>
              </a:rPr>
              <a:t>, legal, social, and policy </a:t>
            </a:r>
            <a:r>
              <a:rPr lang="en-US" sz="1200" b="1" i="0" kern="1200" dirty="0">
                <a:solidFill>
                  <a:schemeClr val="tx1"/>
                </a:solidFill>
                <a:effectLst/>
                <a:latin typeface="+mn-lt"/>
                <a:ea typeface="+mn-ea"/>
                <a:cs typeface="+mn-cs"/>
              </a:rPr>
              <a:t>issues</a:t>
            </a:r>
            <a:r>
              <a:rPr lang="en-US" sz="1200" b="0" i="0" kern="1200" dirty="0">
                <a:solidFill>
                  <a:schemeClr val="tx1"/>
                </a:solidFill>
                <a:effectLst/>
                <a:latin typeface="+mn-lt"/>
                <a:ea typeface="+mn-ea"/>
                <a:cs typeface="+mn-cs"/>
              </a:rPr>
              <a:t> raised by </a:t>
            </a:r>
            <a:r>
              <a:rPr lang="en-US" sz="1200" b="1" i="0" kern="1200" dirty="0">
                <a:solidFill>
                  <a:schemeClr val="tx1"/>
                </a:solidFill>
                <a:effectLst/>
                <a:latin typeface="+mn-lt"/>
                <a:ea typeface="+mn-ea"/>
                <a:cs typeface="+mn-cs"/>
              </a:rPr>
              <a:t>genomics research</a:t>
            </a:r>
            <a:endParaRPr lang="en-US" dirty="0"/>
          </a:p>
        </p:txBody>
      </p:sp>
      <p:sp>
        <p:nvSpPr>
          <p:cNvPr id="4" name="Slide Number Placeholder 3"/>
          <p:cNvSpPr>
            <a:spLocks noGrp="1"/>
          </p:cNvSpPr>
          <p:nvPr>
            <p:ph type="sldNum" sz="quarter" idx="10"/>
          </p:nvPr>
        </p:nvSpPr>
        <p:spPr/>
        <p:txBody>
          <a:bodyPr/>
          <a:lstStyle/>
          <a:p>
            <a:fld id="{72E7FE6D-23D0-46C6-8A1D-06C94A82D2E1}" type="slidenum">
              <a:rPr lang="en-US" smtClean="0"/>
              <a:t>21</a:t>
            </a:fld>
            <a:endParaRPr lang="en-US"/>
          </a:p>
        </p:txBody>
      </p:sp>
    </p:spTree>
    <p:extLst>
      <p:ext uri="{BB962C8B-B14F-4D97-AF65-F5344CB8AC3E}">
        <p14:creationId xmlns:p14="http://schemas.microsoft.com/office/powerpoint/2010/main" val="789986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is </a:t>
            </a:r>
            <a:r>
              <a:rPr lang="en-US" dirty="0" err="1"/>
              <a:t>dtermied</a:t>
            </a:r>
            <a:r>
              <a:rPr lang="en-US" dirty="0"/>
              <a:t> by our environment (social, economic and physical), genetics and </a:t>
            </a:r>
            <a:r>
              <a:rPr lang="en-US" dirty="0" err="1"/>
              <a:t>hralth</a:t>
            </a:r>
            <a:r>
              <a:rPr lang="en-US" dirty="0"/>
              <a:t> behaviors.  Medicine has a small affect on the  public’s health at large.  </a:t>
            </a:r>
          </a:p>
        </p:txBody>
      </p:sp>
      <p:sp>
        <p:nvSpPr>
          <p:cNvPr id="4" name="Slide Number Placeholder 3"/>
          <p:cNvSpPr>
            <a:spLocks noGrp="1"/>
          </p:cNvSpPr>
          <p:nvPr>
            <p:ph type="sldNum" sz="quarter" idx="10"/>
          </p:nvPr>
        </p:nvSpPr>
        <p:spPr/>
        <p:txBody>
          <a:bodyPr/>
          <a:lstStyle/>
          <a:p>
            <a:fld id="{7ACDDED4-DB41-45A6-98A2-E71CDAD0D7ED}" type="slidenum">
              <a:rPr lang="en-US" smtClean="0"/>
              <a:t>22</a:t>
            </a:fld>
            <a:endParaRPr lang="en-US"/>
          </a:p>
        </p:txBody>
      </p:sp>
    </p:spTree>
    <p:extLst>
      <p:ext uri="{BB962C8B-B14F-4D97-AF65-F5344CB8AC3E}">
        <p14:creationId xmlns:p14="http://schemas.microsoft.com/office/powerpoint/2010/main" val="567651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DDFCBFB-140D-405B-A3F5-05A0DCCB1329}" type="datetimeFigureOut">
              <a:rPr lang="en-US" smtClean="0"/>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F12A6C-557E-4002-8461-954825DB00F1}" type="slidenum">
              <a:rPr lang="en-US" smtClean="0"/>
              <a:t>‹#›</a:t>
            </a:fld>
            <a:endParaRPr lang="en-US"/>
          </a:p>
        </p:txBody>
      </p:sp>
    </p:spTree>
    <p:extLst>
      <p:ext uri="{BB962C8B-B14F-4D97-AF65-F5344CB8AC3E}">
        <p14:creationId xmlns:p14="http://schemas.microsoft.com/office/powerpoint/2010/main" val="3604527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DFCBFB-140D-405B-A3F5-05A0DCCB1329}" type="datetimeFigureOut">
              <a:rPr lang="en-US" smtClean="0"/>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F12A6C-557E-4002-8461-954825DB00F1}" type="slidenum">
              <a:rPr lang="en-US" smtClean="0"/>
              <a:t>‹#›</a:t>
            </a:fld>
            <a:endParaRPr lang="en-US"/>
          </a:p>
        </p:txBody>
      </p:sp>
    </p:spTree>
    <p:extLst>
      <p:ext uri="{BB962C8B-B14F-4D97-AF65-F5344CB8AC3E}">
        <p14:creationId xmlns:p14="http://schemas.microsoft.com/office/powerpoint/2010/main" val="3240056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DDFCBFB-140D-405B-A3F5-05A0DCCB1329}" type="datetimeFigureOut">
              <a:rPr lang="en-US" smtClean="0"/>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F12A6C-557E-4002-8461-954825DB00F1}" type="slidenum">
              <a:rPr lang="en-US" smtClean="0"/>
              <a:t>‹#›</a:t>
            </a:fld>
            <a:endParaRPr lang="en-US"/>
          </a:p>
        </p:txBody>
      </p:sp>
    </p:spTree>
    <p:extLst>
      <p:ext uri="{BB962C8B-B14F-4D97-AF65-F5344CB8AC3E}">
        <p14:creationId xmlns:p14="http://schemas.microsoft.com/office/powerpoint/2010/main" val="588832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DFCBFB-140D-405B-A3F5-05A0DCCB1329}" type="datetimeFigureOut">
              <a:rPr lang="en-US" smtClean="0"/>
              <a:t>12/3/2017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F12A6C-557E-4002-8461-954825DB00F1}" type="slidenum">
              <a:rPr lang="en-US" smtClean="0"/>
              <a:t>‹#›</a:t>
            </a:fld>
            <a:endParaRPr lang="en-US"/>
          </a:p>
        </p:txBody>
      </p:sp>
    </p:spTree>
    <p:extLst>
      <p:ext uri="{BB962C8B-B14F-4D97-AF65-F5344CB8AC3E}">
        <p14:creationId xmlns:p14="http://schemas.microsoft.com/office/powerpoint/2010/main" val="842674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DFCBFB-140D-405B-A3F5-05A0DCCB1329}" type="datetimeFigureOut">
              <a:rPr lang="en-US" smtClean="0"/>
              <a:t>12/3/2017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F12A6C-557E-4002-8461-954825DB00F1}" type="slidenum">
              <a:rPr lang="en-US" smtClean="0"/>
              <a:t>‹#›</a:t>
            </a:fld>
            <a:endParaRPr lang="en-US"/>
          </a:p>
        </p:txBody>
      </p:sp>
    </p:spTree>
    <p:extLst>
      <p:ext uri="{BB962C8B-B14F-4D97-AF65-F5344CB8AC3E}">
        <p14:creationId xmlns:p14="http://schemas.microsoft.com/office/powerpoint/2010/main" val="1824039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DFCBFB-140D-405B-A3F5-05A0DCCB1329}" type="datetimeFigureOut">
              <a:rPr lang="en-US" smtClean="0"/>
              <a:t>12/3/2017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F12A6C-557E-4002-8461-954825DB00F1}" type="slidenum">
              <a:rPr lang="en-US" smtClean="0"/>
              <a:t>‹#›</a:t>
            </a:fld>
            <a:endParaRPr lang="en-US"/>
          </a:p>
        </p:txBody>
      </p:sp>
    </p:spTree>
    <p:extLst>
      <p:ext uri="{BB962C8B-B14F-4D97-AF65-F5344CB8AC3E}">
        <p14:creationId xmlns:p14="http://schemas.microsoft.com/office/powerpoint/2010/main" val="1893618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DFCBFB-140D-405B-A3F5-05A0DCCB1329}" type="datetimeFigureOut">
              <a:rPr lang="en-US" smtClean="0"/>
              <a:t>12/3/2017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F12A6C-557E-4002-8461-954825DB00F1}" type="slidenum">
              <a:rPr lang="en-US" smtClean="0"/>
              <a:t>‹#›</a:t>
            </a:fld>
            <a:endParaRPr lang="en-US"/>
          </a:p>
        </p:txBody>
      </p:sp>
    </p:spTree>
    <p:extLst>
      <p:ext uri="{BB962C8B-B14F-4D97-AF65-F5344CB8AC3E}">
        <p14:creationId xmlns:p14="http://schemas.microsoft.com/office/powerpoint/2010/main" val="2909145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DDFCBFB-140D-405B-A3F5-05A0DCCB1329}" type="datetimeFigureOut">
              <a:rPr lang="en-US" smtClean="0"/>
              <a:t>12/3/2017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F12A6C-557E-4002-8461-954825DB00F1}" type="slidenum">
              <a:rPr lang="en-US" smtClean="0"/>
              <a:t>‹#›</a:t>
            </a:fld>
            <a:endParaRPr lang="en-US"/>
          </a:p>
        </p:txBody>
      </p:sp>
    </p:spTree>
    <p:extLst>
      <p:ext uri="{BB962C8B-B14F-4D97-AF65-F5344CB8AC3E}">
        <p14:creationId xmlns:p14="http://schemas.microsoft.com/office/powerpoint/2010/main" val="953792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DDFCBFB-140D-405B-A3F5-05A0DCCB1329}" type="datetimeFigureOut">
              <a:rPr lang="en-US" smtClean="0"/>
              <a:t>12/3/2017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F12A6C-557E-4002-8461-954825DB00F1}" type="slidenum">
              <a:rPr lang="en-US" smtClean="0"/>
              <a:t>‹#›</a:t>
            </a:fld>
            <a:endParaRPr lang="en-US"/>
          </a:p>
        </p:txBody>
      </p:sp>
    </p:spTree>
    <p:extLst>
      <p:ext uri="{BB962C8B-B14F-4D97-AF65-F5344CB8AC3E}">
        <p14:creationId xmlns:p14="http://schemas.microsoft.com/office/powerpoint/2010/main" val="140324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DFCBFB-140D-405B-A3F5-05A0DCCB1329}" type="datetimeFigureOut">
              <a:rPr lang="en-US" smtClean="0"/>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F12A6C-557E-4002-8461-954825DB00F1}" type="slidenum">
              <a:rPr lang="en-US" smtClean="0"/>
              <a:t>‹#›</a:t>
            </a:fld>
            <a:endParaRPr lang="en-US"/>
          </a:p>
        </p:txBody>
      </p:sp>
    </p:spTree>
    <p:extLst>
      <p:ext uri="{BB962C8B-B14F-4D97-AF65-F5344CB8AC3E}">
        <p14:creationId xmlns:p14="http://schemas.microsoft.com/office/powerpoint/2010/main" val="2980033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DFCBFB-140D-405B-A3F5-05A0DCCB1329}" type="datetimeFigureOut">
              <a:rPr lang="en-US" smtClean="0"/>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F12A6C-557E-4002-8461-954825DB00F1}" type="slidenum">
              <a:rPr lang="en-US" smtClean="0"/>
              <a:t>‹#›</a:t>
            </a:fld>
            <a:endParaRPr lang="en-US"/>
          </a:p>
        </p:txBody>
      </p:sp>
    </p:spTree>
    <p:extLst>
      <p:ext uri="{BB962C8B-B14F-4D97-AF65-F5344CB8AC3E}">
        <p14:creationId xmlns:p14="http://schemas.microsoft.com/office/powerpoint/2010/main" val="2919380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DFCBFB-140D-405B-A3F5-05A0DCCB1329}" type="datetimeFigureOut">
              <a:rPr lang="en-US" smtClean="0"/>
              <a:t>12/3/2017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F12A6C-557E-4002-8461-954825DB00F1}" type="slidenum">
              <a:rPr lang="en-US" smtClean="0"/>
              <a:t>‹#›</a:t>
            </a:fld>
            <a:endParaRPr lang="en-US"/>
          </a:p>
        </p:txBody>
      </p:sp>
    </p:spTree>
    <p:extLst>
      <p:ext uri="{BB962C8B-B14F-4D97-AF65-F5344CB8AC3E}">
        <p14:creationId xmlns:p14="http://schemas.microsoft.com/office/powerpoint/2010/main" val="3314695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youtube.com/watch?v=AGJ7g9ilIvU"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6F9EB9F2-07E2-4D64-BBD8-BB5B217F121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447" name="Straight Connector 72">
            <a:extLst>
              <a:ext uri="{FF2B5EF4-FFF2-40B4-BE49-F238E27FC236}">
                <a16:creationId xmlns:a16="http://schemas.microsoft.com/office/drawing/2014/main" id="{F0C57C7C-DFE9-4A1E-B7A9-DF40E63366B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434" name="Rectangle 2"/>
          <p:cNvSpPr>
            <a:spLocks noGrp="1" noChangeArrowheads="1"/>
          </p:cNvSpPr>
          <p:nvPr>
            <p:ph type="ctrTitle" idx="4294967295"/>
          </p:nvPr>
        </p:nvSpPr>
        <p:spPr>
          <a:xfrm>
            <a:off x="4380588" y="965199"/>
            <a:ext cx="6766078" cy="4927601"/>
          </a:xfrm>
        </p:spPr>
        <p:txBody>
          <a:bodyPr vert="horz" lIns="91440" tIns="45720" rIns="91440" bIns="45720" rtlCol="0" anchor="ctr">
            <a:normAutofit/>
          </a:bodyPr>
          <a:lstStyle/>
          <a:p>
            <a:r>
              <a:rPr lang="en-US" sz="5400" b="1" kern="1200">
                <a:solidFill>
                  <a:schemeClr val="tx1">
                    <a:lumMod val="85000"/>
                    <a:lumOff val="15000"/>
                  </a:schemeClr>
                </a:solidFill>
                <a:latin typeface="+mj-lt"/>
                <a:ea typeface="+mj-ea"/>
                <a:cs typeface="+mj-cs"/>
              </a:rPr>
              <a:t>Chapter 27:   Why the US Medical System Needs Reform</a:t>
            </a:r>
          </a:p>
        </p:txBody>
      </p:sp>
    </p:spTree>
    <p:extLst>
      <p:ext uri="{BB962C8B-B14F-4D97-AF65-F5344CB8AC3E}">
        <p14:creationId xmlns:p14="http://schemas.microsoft.com/office/powerpoint/2010/main" val="1650257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074" name="Rectangle 2"/>
          <p:cNvSpPr>
            <a:spLocks noGrp="1" noChangeArrowheads="1"/>
          </p:cNvSpPr>
          <p:nvPr>
            <p:ph type="title"/>
          </p:nvPr>
        </p:nvSpPr>
        <p:spPr>
          <a:xfrm>
            <a:off x="838200" y="963877"/>
            <a:ext cx="3494362" cy="4930246"/>
          </a:xfrm>
        </p:spPr>
        <p:txBody>
          <a:bodyPr>
            <a:normAutofit/>
          </a:bodyPr>
          <a:lstStyle/>
          <a:p>
            <a:pPr algn="r"/>
            <a:r>
              <a:rPr lang="en-US" b="1">
                <a:solidFill>
                  <a:schemeClr val="accent1"/>
                </a:solidFill>
                <a:latin typeface="Arial" panose="020B0604020202020204" pitchFamily="34" charset="0"/>
                <a:cs typeface="Arial" panose="020B0604020202020204" pitchFamily="34" charset="0"/>
              </a:rPr>
              <a:t>U.S. Medical Costs</a:t>
            </a:r>
          </a:p>
        </p:txBody>
      </p:sp>
      <p:sp>
        <p:nvSpPr>
          <p:cNvPr id="3075" name="Rectangle 3"/>
          <p:cNvSpPr>
            <a:spLocks noGrp="1" noChangeArrowheads="1"/>
          </p:cNvSpPr>
          <p:nvPr>
            <p:ph idx="1"/>
          </p:nvPr>
        </p:nvSpPr>
        <p:spPr>
          <a:xfrm>
            <a:off x="4976031" y="963877"/>
            <a:ext cx="6377769" cy="4930246"/>
          </a:xfrm>
        </p:spPr>
        <p:txBody>
          <a:bodyPr anchor="ctr">
            <a:normAutofit/>
          </a:bodyPr>
          <a:lstStyle/>
          <a:p>
            <a:r>
              <a:rPr lang="en-US" sz="2400"/>
              <a:t>Costs rise more rapidly than general inflation</a:t>
            </a:r>
          </a:p>
          <a:p>
            <a:r>
              <a:rPr lang="en-US" sz="2400"/>
              <a:t>About 17.8% GDP</a:t>
            </a:r>
          </a:p>
          <a:p>
            <a:r>
              <a:rPr lang="en-US" sz="2400"/>
              <a:t>2010: Nonelderly uninsured about 16%</a:t>
            </a:r>
          </a:p>
          <a:p>
            <a:r>
              <a:rPr lang="en-US" sz="2400"/>
              <a:t>2015:  Nonelderly uninsured about 10.5%</a:t>
            </a:r>
          </a:p>
          <a:p>
            <a:r>
              <a:rPr lang="en-US" sz="2400"/>
              <a:t>Lack of insurance leads to worse health.</a:t>
            </a:r>
          </a:p>
        </p:txBody>
      </p:sp>
    </p:spTree>
    <p:extLst>
      <p:ext uri="{BB962C8B-B14F-4D97-AF65-F5344CB8AC3E}">
        <p14:creationId xmlns:p14="http://schemas.microsoft.com/office/powerpoint/2010/main" val="618208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098" name="Rectangle 2"/>
          <p:cNvSpPr>
            <a:spLocks noGrp="1" noChangeArrowheads="1"/>
          </p:cNvSpPr>
          <p:nvPr>
            <p:ph type="title"/>
          </p:nvPr>
        </p:nvSpPr>
        <p:spPr>
          <a:xfrm>
            <a:off x="838200" y="963877"/>
            <a:ext cx="3494362" cy="4930246"/>
          </a:xfrm>
        </p:spPr>
        <p:txBody>
          <a:bodyPr>
            <a:normAutofit/>
          </a:bodyPr>
          <a:lstStyle/>
          <a:p>
            <a:pPr algn="r"/>
            <a:r>
              <a:rPr lang="en-US" b="1">
                <a:solidFill>
                  <a:schemeClr val="accent1"/>
                </a:solidFill>
                <a:latin typeface="Arial" panose="020B0604020202020204" pitchFamily="34" charset="0"/>
                <a:cs typeface="Arial" panose="020B0604020202020204" pitchFamily="34" charset="0"/>
              </a:rPr>
              <a:t>Why Do Costs Rise?</a:t>
            </a:r>
          </a:p>
        </p:txBody>
      </p:sp>
      <p:sp>
        <p:nvSpPr>
          <p:cNvPr id="4099" name="Rectangle 3"/>
          <p:cNvSpPr>
            <a:spLocks noGrp="1" noChangeArrowheads="1"/>
          </p:cNvSpPr>
          <p:nvPr>
            <p:ph idx="1"/>
          </p:nvPr>
        </p:nvSpPr>
        <p:spPr>
          <a:xfrm>
            <a:off x="4976031" y="963877"/>
            <a:ext cx="6377769" cy="4930246"/>
          </a:xfrm>
        </p:spPr>
        <p:txBody>
          <a:bodyPr anchor="ctr">
            <a:normAutofit/>
          </a:bodyPr>
          <a:lstStyle/>
          <a:p>
            <a:r>
              <a:rPr lang="en-US" sz="2400"/>
              <a:t>Aging population</a:t>
            </a:r>
          </a:p>
          <a:p>
            <a:r>
              <a:rPr lang="en-US" sz="2400"/>
              <a:t>New medical technology/high-tech procedures</a:t>
            </a:r>
          </a:p>
          <a:p>
            <a:r>
              <a:rPr lang="en-US" sz="2400"/>
              <a:t>Administrative costs</a:t>
            </a:r>
          </a:p>
          <a:p>
            <a:r>
              <a:rPr lang="en-US" sz="2400"/>
              <a:t>Chronic diseases associated with obesity</a:t>
            </a:r>
          </a:p>
          <a:p>
            <a:r>
              <a:rPr lang="en-US" sz="2400"/>
              <a:t>Malpractice fears/defensive medicine</a:t>
            </a:r>
          </a:p>
          <a:p>
            <a:r>
              <a:rPr lang="en-US" sz="2400"/>
              <a:t>Financial incentives for medical providers</a:t>
            </a:r>
          </a:p>
          <a:p>
            <a:r>
              <a:rPr lang="en-US" sz="2400"/>
              <a:t>Patients demanding the best, regardless of price</a:t>
            </a:r>
          </a:p>
          <a:p>
            <a:endParaRPr lang="en-US" sz="2400"/>
          </a:p>
        </p:txBody>
      </p:sp>
    </p:spTree>
    <p:extLst>
      <p:ext uri="{BB962C8B-B14F-4D97-AF65-F5344CB8AC3E}">
        <p14:creationId xmlns:p14="http://schemas.microsoft.com/office/powerpoint/2010/main" val="3176845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170" name="Rectangle 2"/>
          <p:cNvSpPr>
            <a:spLocks noGrp="1" noChangeArrowheads="1"/>
          </p:cNvSpPr>
          <p:nvPr>
            <p:ph type="title"/>
          </p:nvPr>
        </p:nvSpPr>
        <p:spPr>
          <a:xfrm>
            <a:off x="838200" y="963877"/>
            <a:ext cx="3494362" cy="4930246"/>
          </a:xfrm>
        </p:spPr>
        <p:txBody>
          <a:bodyPr>
            <a:normAutofit/>
          </a:bodyPr>
          <a:lstStyle/>
          <a:p>
            <a:pPr algn="r"/>
            <a:r>
              <a:rPr lang="en-US" sz="4100" b="1">
                <a:solidFill>
                  <a:schemeClr val="accent1"/>
                </a:solidFill>
                <a:latin typeface="Arial" panose="020B0604020202020204" pitchFamily="34" charset="0"/>
                <a:cs typeface="Arial" panose="020B0604020202020204" pitchFamily="34" charset="0"/>
              </a:rPr>
              <a:t>Health Maintenance Organization (HMO)</a:t>
            </a:r>
          </a:p>
        </p:txBody>
      </p:sp>
      <p:sp>
        <p:nvSpPr>
          <p:cNvPr id="7171" name="Rectangle 3"/>
          <p:cNvSpPr>
            <a:spLocks noGrp="1" noChangeArrowheads="1"/>
          </p:cNvSpPr>
          <p:nvPr>
            <p:ph idx="1"/>
          </p:nvPr>
        </p:nvSpPr>
        <p:spPr>
          <a:xfrm>
            <a:off x="4976031" y="963877"/>
            <a:ext cx="6377769" cy="4930246"/>
          </a:xfrm>
        </p:spPr>
        <p:txBody>
          <a:bodyPr anchor="ctr">
            <a:normAutofit/>
          </a:bodyPr>
          <a:lstStyle/>
          <a:p>
            <a:r>
              <a:rPr lang="en-US" sz="2400"/>
              <a:t>Acts as insurer and provider.</a:t>
            </a:r>
          </a:p>
          <a:p>
            <a:r>
              <a:rPr lang="en-US" sz="2400"/>
              <a:t>Agrees to provide all required care for a fixed payment.</a:t>
            </a:r>
          </a:p>
          <a:p>
            <a:r>
              <a:rPr lang="en-US" sz="2400"/>
              <a:t>Pays salaries to physicians and other providers.</a:t>
            </a:r>
          </a:p>
          <a:p>
            <a:r>
              <a:rPr lang="en-US" sz="2400"/>
              <a:t>Has incentives to:</a:t>
            </a:r>
          </a:p>
          <a:p>
            <a:pPr lvl="1"/>
            <a:r>
              <a:rPr lang="en-US"/>
              <a:t>Deny care</a:t>
            </a:r>
          </a:p>
          <a:p>
            <a:pPr lvl="1"/>
            <a:r>
              <a:rPr lang="en-US"/>
              <a:t>Limit access to specialists and technology</a:t>
            </a:r>
          </a:p>
          <a:p>
            <a:pPr lvl="1"/>
            <a:r>
              <a:rPr lang="en-US"/>
              <a:t>Provide preventive care and health promotion programs</a:t>
            </a:r>
          </a:p>
        </p:txBody>
      </p:sp>
    </p:spTree>
    <p:extLst>
      <p:ext uri="{BB962C8B-B14F-4D97-AF65-F5344CB8AC3E}">
        <p14:creationId xmlns:p14="http://schemas.microsoft.com/office/powerpoint/2010/main" val="4136643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170" name="Rectangle 2"/>
          <p:cNvSpPr>
            <a:spLocks noGrp="1" noChangeArrowheads="1"/>
          </p:cNvSpPr>
          <p:nvPr>
            <p:ph type="title"/>
          </p:nvPr>
        </p:nvSpPr>
        <p:spPr>
          <a:xfrm>
            <a:off x="838200" y="963877"/>
            <a:ext cx="3494362" cy="4930246"/>
          </a:xfrm>
        </p:spPr>
        <p:txBody>
          <a:bodyPr>
            <a:normAutofit/>
          </a:bodyPr>
          <a:lstStyle/>
          <a:p>
            <a:pPr algn="r"/>
            <a:r>
              <a:rPr lang="en-US" sz="4100" b="1">
                <a:solidFill>
                  <a:schemeClr val="accent1"/>
                </a:solidFill>
                <a:latin typeface="Arial" panose="020B0604020202020204" pitchFamily="34" charset="0"/>
                <a:cs typeface="Arial" panose="020B0604020202020204" pitchFamily="34" charset="0"/>
              </a:rPr>
              <a:t>Preferred Provider Organization (PPO)</a:t>
            </a:r>
          </a:p>
        </p:txBody>
      </p:sp>
      <p:sp>
        <p:nvSpPr>
          <p:cNvPr id="7171" name="Rectangle 3"/>
          <p:cNvSpPr>
            <a:spLocks noGrp="1" noChangeArrowheads="1"/>
          </p:cNvSpPr>
          <p:nvPr>
            <p:ph idx="1"/>
          </p:nvPr>
        </p:nvSpPr>
        <p:spPr>
          <a:xfrm>
            <a:off x="4976031" y="963877"/>
            <a:ext cx="6377769" cy="4930246"/>
          </a:xfrm>
        </p:spPr>
        <p:txBody>
          <a:bodyPr anchor="ctr">
            <a:normAutofit/>
          </a:bodyPr>
          <a:lstStyle/>
          <a:p>
            <a:r>
              <a:rPr lang="en-US" sz="2400"/>
              <a:t>Patients must seek care from participating providers.</a:t>
            </a:r>
          </a:p>
          <a:p>
            <a:r>
              <a:rPr lang="en-US" sz="2400"/>
              <a:t>Participating providers agree to provide services at lower rates.</a:t>
            </a:r>
          </a:p>
          <a:p>
            <a:r>
              <a:rPr lang="en-US" sz="2400"/>
              <a:t>Patients are not allowed to see a specialist without referral from a primary care physician.</a:t>
            </a:r>
          </a:p>
          <a:p>
            <a:r>
              <a:rPr lang="en-US" sz="2400"/>
              <a:t>Allows patients to go to non-participating providers but requires them to pay a higher percentage of those costs out of their own pockets.</a:t>
            </a:r>
          </a:p>
        </p:txBody>
      </p:sp>
    </p:spTree>
    <p:extLst>
      <p:ext uri="{BB962C8B-B14F-4D97-AF65-F5344CB8AC3E}">
        <p14:creationId xmlns:p14="http://schemas.microsoft.com/office/powerpoint/2010/main" val="178978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23"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218" name="Rectangle 2"/>
          <p:cNvSpPr>
            <a:spLocks noGrp="1" noChangeArrowheads="1"/>
          </p:cNvSpPr>
          <p:nvPr>
            <p:ph type="title"/>
          </p:nvPr>
        </p:nvSpPr>
        <p:spPr>
          <a:xfrm>
            <a:off x="838200" y="963877"/>
            <a:ext cx="3494362" cy="4930246"/>
          </a:xfrm>
          <a:solidFill>
            <a:schemeClr val="accent6">
              <a:lumMod val="40000"/>
              <a:lumOff val="60000"/>
            </a:schemeClr>
          </a:solidFill>
        </p:spPr>
        <p:txBody>
          <a:bodyPr>
            <a:normAutofit/>
          </a:bodyPr>
          <a:lstStyle/>
          <a:p>
            <a:pPr algn="r"/>
            <a:r>
              <a:rPr lang="en-US" b="1">
                <a:solidFill>
                  <a:schemeClr val="accent1"/>
                </a:solidFill>
                <a:latin typeface="Arial" panose="020B0604020202020204" pitchFamily="34" charset="0"/>
                <a:cs typeface="Arial" panose="020B0604020202020204" pitchFamily="34" charset="0"/>
              </a:rPr>
              <a:t>Managed Care Backlash</a:t>
            </a:r>
          </a:p>
        </p:txBody>
      </p:sp>
      <p:sp>
        <p:nvSpPr>
          <p:cNvPr id="9219" name="Rectangle 3"/>
          <p:cNvSpPr>
            <a:spLocks noGrp="1" noChangeArrowheads="1"/>
          </p:cNvSpPr>
          <p:nvPr>
            <p:ph idx="1"/>
          </p:nvPr>
        </p:nvSpPr>
        <p:spPr>
          <a:xfrm>
            <a:off x="4976031" y="963877"/>
            <a:ext cx="6377769" cy="4930246"/>
          </a:xfrm>
          <a:solidFill>
            <a:schemeClr val="accent6">
              <a:lumMod val="40000"/>
              <a:lumOff val="60000"/>
            </a:schemeClr>
          </a:solidFill>
        </p:spPr>
        <p:txBody>
          <a:bodyPr anchor="ctr">
            <a:normAutofit/>
          </a:bodyPr>
          <a:lstStyle/>
          <a:p>
            <a:r>
              <a:rPr lang="en-US" sz="2400"/>
              <a:t>Patients understood that the financial incentives encouraged denial of treatment.</a:t>
            </a:r>
          </a:p>
          <a:p>
            <a:pPr lvl="1"/>
            <a:r>
              <a:rPr lang="en-US" dirty="0"/>
              <a:t>Laws against “drive-through deliveries” and “drive-through mastectomies”</a:t>
            </a:r>
            <a:endParaRPr lang="en-US"/>
          </a:p>
          <a:p>
            <a:pPr lvl="1"/>
            <a:r>
              <a:rPr lang="en-US" dirty="0"/>
              <a:t>Outrage at gag rules</a:t>
            </a:r>
            <a:endParaRPr lang="en-US"/>
          </a:p>
          <a:p>
            <a:pPr lvl="1"/>
            <a:r>
              <a:rPr lang="en-US" dirty="0"/>
              <a:t>Consumers rights to sue HMOs for denial of care</a:t>
            </a:r>
            <a:endParaRPr lang="en-US"/>
          </a:p>
          <a:p>
            <a:pPr lvl="1"/>
            <a:r>
              <a:rPr lang="en-US" dirty="0"/>
              <a:t>Loss of ability to manage care in a cost-conscious way</a:t>
            </a:r>
            <a:endParaRPr lang="en-US"/>
          </a:p>
          <a:p>
            <a:r>
              <a:rPr lang="en-US" sz="2400"/>
              <a:t>Prices again began to rise, and numbers of uninsured again rose.</a:t>
            </a:r>
          </a:p>
          <a:p>
            <a:r>
              <a:rPr lang="en-US" sz="2400"/>
              <a:t>There is no evidence that patients are harmed by the cost-control measures overall.</a:t>
            </a:r>
          </a:p>
          <a:p>
            <a:pPr marL="0" indent="0">
              <a:buNone/>
            </a:pPr>
            <a:endParaRPr lang="en-US" sz="2400"/>
          </a:p>
        </p:txBody>
      </p:sp>
    </p:spTree>
    <p:extLst>
      <p:ext uri="{BB962C8B-B14F-4D97-AF65-F5344CB8AC3E}">
        <p14:creationId xmlns:p14="http://schemas.microsoft.com/office/powerpoint/2010/main" val="671304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US" b="1">
                <a:solidFill>
                  <a:schemeClr val="accent1"/>
                </a:solidFill>
                <a:latin typeface="Arial" panose="020B0604020202020204" pitchFamily="34" charset="0"/>
                <a:cs typeface="Arial" panose="020B0604020202020204" pitchFamily="34" charset="0"/>
              </a:rPr>
              <a:t>Consumer-Directed Health Plans</a:t>
            </a:r>
          </a:p>
        </p:txBody>
      </p:sp>
      <p:sp>
        <p:nvSpPr>
          <p:cNvPr id="3" name="Content Placeholder 2"/>
          <p:cNvSpPr>
            <a:spLocks noGrp="1"/>
          </p:cNvSpPr>
          <p:nvPr>
            <p:ph idx="1"/>
          </p:nvPr>
        </p:nvSpPr>
        <p:spPr>
          <a:xfrm>
            <a:off x="4976031" y="963877"/>
            <a:ext cx="6377769" cy="4930246"/>
          </a:xfrm>
        </p:spPr>
        <p:txBody>
          <a:bodyPr anchor="ctr">
            <a:normAutofit/>
          </a:bodyPr>
          <a:lstStyle/>
          <a:p>
            <a:r>
              <a:rPr lang="en-US" sz="2400"/>
              <a:t>Provide consumers with information on cost and quality and require them to pay more of the cost</a:t>
            </a:r>
          </a:p>
          <a:p>
            <a:r>
              <a:rPr lang="en-US" sz="2400"/>
              <a:t>High deductibles</a:t>
            </a:r>
          </a:p>
          <a:p>
            <a:r>
              <a:rPr lang="en-US" sz="2400"/>
              <a:t>Often combined with health savings accounts</a:t>
            </a:r>
          </a:p>
          <a:p>
            <a:r>
              <a:rPr lang="en-US" sz="2400"/>
              <a:t>Most likely to be used as a tax haven for healthy and wealthy individuals</a:t>
            </a:r>
          </a:p>
          <a:p>
            <a:r>
              <a:rPr lang="en-US" sz="2400"/>
              <a:t>People tend to avoid or delay health care because of costs</a:t>
            </a:r>
          </a:p>
          <a:p>
            <a:endParaRPr lang="en-US" sz="2400"/>
          </a:p>
        </p:txBody>
      </p:sp>
    </p:spTree>
    <p:extLst>
      <p:ext uri="{BB962C8B-B14F-4D97-AF65-F5344CB8AC3E}">
        <p14:creationId xmlns:p14="http://schemas.microsoft.com/office/powerpoint/2010/main" val="4034989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US" b="1">
                <a:solidFill>
                  <a:schemeClr val="accent1"/>
                </a:solidFill>
                <a:latin typeface="Arial" panose="020B0604020202020204" pitchFamily="34" charset="0"/>
                <a:cs typeface="Arial" panose="020B0604020202020204" pitchFamily="34" charset="0"/>
              </a:rPr>
              <a:t>The Affordable Care Act: Provisions</a:t>
            </a:r>
          </a:p>
        </p:txBody>
      </p:sp>
      <p:sp>
        <p:nvSpPr>
          <p:cNvPr id="3" name="Content Placeholder 2"/>
          <p:cNvSpPr>
            <a:spLocks noGrp="1"/>
          </p:cNvSpPr>
          <p:nvPr>
            <p:ph idx="1"/>
          </p:nvPr>
        </p:nvSpPr>
        <p:spPr>
          <a:xfrm>
            <a:off x="4976031" y="963877"/>
            <a:ext cx="6377769" cy="4930246"/>
          </a:xfrm>
        </p:spPr>
        <p:txBody>
          <a:bodyPr anchor="ctr">
            <a:normAutofit/>
          </a:bodyPr>
          <a:lstStyle/>
          <a:p>
            <a:r>
              <a:rPr lang="en-US" sz="2400"/>
              <a:t>Children can stay on a parent’s insurance plan until age 26</a:t>
            </a:r>
          </a:p>
          <a:p>
            <a:r>
              <a:rPr lang="en-US" sz="2400"/>
              <a:t>Preventive services </a:t>
            </a:r>
          </a:p>
          <a:p>
            <a:r>
              <a:rPr lang="en-US" sz="2400"/>
              <a:t>Medicare prescription drug coverage is more affordable.</a:t>
            </a:r>
          </a:p>
          <a:p>
            <a:r>
              <a:rPr lang="en-US" sz="2400"/>
              <a:t>States can opt to receive federal funds for expansion of Medicaid programs to uninsured</a:t>
            </a:r>
          </a:p>
        </p:txBody>
      </p:sp>
    </p:spTree>
    <p:extLst>
      <p:ext uri="{BB962C8B-B14F-4D97-AF65-F5344CB8AC3E}">
        <p14:creationId xmlns:p14="http://schemas.microsoft.com/office/powerpoint/2010/main" val="1249706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US" b="1">
                <a:solidFill>
                  <a:schemeClr val="accent1"/>
                </a:solidFill>
                <a:latin typeface="Arial" panose="020B0604020202020204" pitchFamily="34" charset="0"/>
                <a:cs typeface="Arial" panose="020B0604020202020204" pitchFamily="34" charset="0"/>
              </a:rPr>
              <a:t>The Affordable Care Act: Regulations</a:t>
            </a:r>
          </a:p>
        </p:txBody>
      </p:sp>
      <p:sp>
        <p:nvSpPr>
          <p:cNvPr id="3" name="Content Placeholder 2"/>
          <p:cNvSpPr>
            <a:spLocks noGrp="1"/>
          </p:cNvSpPr>
          <p:nvPr>
            <p:ph idx="1"/>
          </p:nvPr>
        </p:nvSpPr>
        <p:spPr>
          <a:xfrm>
            <a:off x="4976031" y="963877"/>
            <a:ext cx="6377769" cy="4930246"/>
          </a:xfrm>
        </p:spPr>
        <p:txBody>
          <a:bodyPr anchor="ctr">
            <a:normAutofit/>
          </a:bodyPr>
          <a:lstStyle/>
          <a:p>
            <a:r>
              <a:rPr lang="en-US" sz="2400"/>
              <a:t>Individual mandate is that you must have health insurance or pay a fine</a:t>
            </a:r>
          </a:p>
          <a:p>
            <a:r>
              <a:rPr lang="en-US" sz="2400"/>
              <a:t>Large business must pay assessment if they do not insure employees</a:t>
            </a:r>
          </a:p>
          <a:p>
            <a:r>
              <a:rPr lang="en-US" sz="2400"/>
              <a:t>Insurance companies cannot:</a:t>
            </a:r>
          </a:p>
          <a:p>
            <a:pPr lvl="1"/>
            <a:r>
              <a:rPr lang="en-US" dirty="0"/>
              <a:t>Have lifetime limits on health coverage</a:t>
            </a:r>
            <a:endParaRPr lang="en-US"/>
          </a:p>
          <a:p>
            <a:pPr lvl="1"/>
            <a:r>
              <a:rPr lang="en-US" dirty="0"/>
              <a:t>Cancel policies of patients when medical costs rise</a:t>
            </a:r>
            <a:endParaRPr lang="en-US"/>
          </a:p>
          <a:p>
            <a:pPr lvl="1"/>
            <a:endParaRPr lang="en-US"/>
          </a:p>
          <a:p>
            <a:pPr lvl="1"/>
            <a:endParaRPr lang="en-US"/>
          </a:p>
        </p:txBody>
      </p:sp>
    </p:spTree>
    <p:extLst>
      <p:ext uri="{BB962C8B-B14F-4D97-AF65-F5344CB8AC3E}">
        <p14:creationId xmlns:p14="http://schemas.microsoft.com/office/powerpoint/2010/main" val="2257398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194" name="Rectangle 2"/>
          <p:cNvSpPr>
            <a:spLocks noGrp="1" noChangeArrowheads="1"/>
          </p:cNvSpPr>
          <p:nvPr>
            <p:ph type="title"/>
          </p:nvPr>
        </p:nvSpPr>
        <p:spPr>
          <a:xfrm>
            <a:off x="838200" y="963877"/>
            <a:ext cx="3494362" cy="4930246"/>
          </a:xfrm>
        </p:spPr>
        <p:txBody>
          <a:bodyPr>
            <a:normAutofit/>
          </a:bodyPr>
          <a:lstStyle/>
          <a:p>
            <a:pPr algn="r"/>
            <a:r>
              <a:rPr lang="en-US" b="1">
                <a:solidFill>
                  <a:schemeClr val="accent1"/>
                </a:solidFill>
                <a:latin typeface="Arial" panose="020B0604020202020204" pitchFamily="34" charset="0"/>
                <a:cs typeface="Arial" panose="020B0604020202020204" pitchFamily="34" charset="0"/>
              </a:rPr>
              <a:t>Rationing</a:t>
            </a:r>
          </a:p>
        </p:txBody>
      </p:sp>
      <p:sp>
        <p:nvSpPr>
          <p:cNvPr id="8195" name="Rectangle 3"/>
          <p:cNvSpPr>
            <a:spLocks noGrp="1" noChangeArrowheads="1"/>
          </p:cNvSpPr>
          <p:nvPr>
            <p:ph idx="1"/>
          </p:nvPr>
        </p:nvSpPr>
        <p:spPr>
          <a:xfrm>
            <a:off x="4976031" y="963877"/>
            <a:ext cx="6377769" cy="4930246"/>
          </a:xfrm>
        </p:spPr>
        <p:txBody>
          <a:bodyPr anchor="ctr">
            <a:normAutofit/>
          </a:bodyPr>
          <a:lstStyle/>
          <a:p>
            <a:r>
              <a:rPr lang="en-US" sz="2400"/>
              <a:t>Rationing makes people uncomfortable</a:t>
            </a:r>
          </a:p>
          <a:p>
            <a:r>
              <a:rPr lang="en-US" sz="2400"/>
              <a:t>Rationing by ability to pay is already taking place</a:t>
            </a:r>
          </a:p>
          <a:p>
            <a:r>
              <a:rPr lang="en-US" sz="2400"/>
              <a:t>Oregon experiment with Medicaid</a:t>
            </a:r>
          </a:p>
          <a:p>
            <a:r>
              <a:rPr lang="en-US" sz="2400"/>
              <a:t>Other countries favor reduction in overall medical costs to rationing care to citizens</a:t>
            </a:r>
          </a:p>
          <a:p>
            <a:pPr lvl="1"/>
            <a:r>
              <a:rPr lang="en-US"/>
              <a:t>Reduce administrative costs.</a:t>
            </a:r>
          </a:p>
          <a:p>
            <a:pPr lvl="1"/>
            <a:r>
              <a:rPr lang="en-US"/>
              <a:t>Coordinate care.</a:t>
            </a:r>
          </a:p>
          <a:p>
            <a:pPr lvl="1"/>
            <a:r>
              <a:rPr lang="en-US"/>
              <a:t>Promote preventive services.</a:t>
            </a:r>
          </a:p>
        </p:txBody>
      </p:sp>
    </p:spTree>
    <p:extLst>
      <p:ext uri="{BB962C8B-B14F-4D97-AF65-F5344CB8AC3E}">
        <p14:creationId xmlns:p14="http://schemas.microsoft.com/office/powerpoint/2010/main" val="1218800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266" name="Rectangle 2"/>
          <p:cNvSpPr>
            <a:spLocks noGrp="1" noChangeArrowheads="1"/>
          </p:cNvSpPr>
          <p:nvPr>
            <p:ph type="title"/>
          </p:nvPr>
        </p:nvSpPr>
        <p:spPr>
          <a:xfrm>
            <a:off x="838200" y="963877"/>
            <a:ext cx="3494362" cy="4930246"/>
          </a:xfrm>
        </p:spPr>
        <p:txBody>
          <a:bodyPr>
            <a:normAutofit/>
          </a:bodyPr>
          <a:lstStyle/>
          <a:p>
            <a:pPr algn="r"/>
            <a:r>
              <a:rPr lang="en-US" b="1">
                <a:solidFill>
                  <a:schemeClr val="accent1"/>
                </a:solidFill>
                <a:latin typeface="Arial" panose="020B0604020202020204" pitchFamily="34" charset="0"/>
                <a:cs typeface="Arial" panose="020B0604020202020204" pitchFamily="34" charset="0"/>
              </a:rPr>
              <a:t>Inequities in Medical Care (p.458-462)</a:t>
            </a:r>
          </a:p>
        </p:txBody>
      </p:sp>
      <p:sp>
        <p:nvSpPr>
          <p:cNvPr id="11267" name="Rectangle 3"/>
          <p:cNvSpPr>
            <a:spLocks noGrp="1" noChangeArrowheads="1"/>
          </p:cNvSpPr>
          <p:nvPr>
            <p:ph idx="1"/>
          </p:nvPr>
        </p:nvSpPr>
        <p:spPr>
          <a:xfrm>
            <a:off x="4976031" y="963877"/>
            <a:ext cx="6377769" cy="4930246"/>
          </a:xfrm>
        </p:spPr>
        <p:txBody>
          <a:bodyPr anchor="ctr">
            <a:normAutofit/>
          </a:bodyPr>
          <a:lstStyle/>
          <a:p>
            <a:r>
              <a:rPr lang="en-US" sz="2400" dirty="0"/>
              <a:t>Medical care is rationed by ability to pay.</a:t>
            </a:r>
          </a:p>
          <a:p>
            <a:r>
              <a:rPr lang="en-US" sz="2400" dirty="0"/>
              <a:t>Racial inequities in care exist, even when ability to pay is the same.</a:t>
            </a:r>
          </a:p>
          <a:p>
            <a:r>
              <a:rPr lang="en-US" sz="2400" dirty="0"/>
              <a:t>Blacks and Hispanics receive poorer treatment for many conditions.</a:t>
            </a:r>
          </a:p>
          <a:p>
            <a:pPr lvl="1"/>
            <a:r>
              <a:rPr lang="en-US" dirty="0"/>
              <a:t>E.g., less likely to be recommended for mammograms.</a:t>
            </a:r>
          </a:p>
          <a:p>
            <a:r>
              <a:rPr lang="en-US" sz="2400" dirty="0"/>
              <a:t>Institute of Medicine reports bias, prejudice, and stereotyping.</a:t>
            </a:r>
          </a:p>
        </p:txBody>
      </p:sp>
    </p:spTree>
    <p:extLst>
      <p:ext uri="{BB962C8B-B14F-4D97-AF65-F5344CB8AC3E}">
        <p14:creationId xmlns:p14="http://schemas.microsoft.com/office/powerpoint/2010/main" val="1206584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290" name="Rectangle 2"/>
          <p:cNvSpPr>
            <a:spLocks noGrp="1" noChangeArrowheads="1"/>
          </p:cNvSpPr>
          <p:nvPr>
            <p:ph type="title"/>
          </p:nvPr>
        </p:nvSpPr>
        <p:spPr>
          <a:xfrm>
            <a:off x="838200" y="963877"/>
            <a:ext cx="3494362" cy="4930246"/>
          </a:xfrm>
        </p:spPr>
        <p:txBody>
          <a:bodyPr>
            <a:normAutofit/>
          </a:bodyPr>
          <a:lstStyle/>
          <a:p>
            <a:pPr algn="r"/>
            <a:r>
              <a:rPr lang="en-US" b="1">
                <a:solidFill>
                  <a:schemeClr val="accent1"/>
                </a:solidFill>
                <a:latin typeface="Arial" panose="020B0604020202020204" pitchFamily="34" charset="0"/>
                <a:cs typeface="Arial" panose="020B0604020202020204" pitchFamily="34" charset="0"/>
              </a:rPr>
              <a:t>Relative Importance of </a:t>
            </a:r>
            <a:br>
              <a:rPr lang="en-US" b="1">
                <a:solidFill>
                  <a:schemeClr val="accent1"/>
                </a:solidFill>
                <a:latin typeface="Arial" panose="020B0604020202020204" pitchFamily="34" charset="0"/>
                <a:cs typeface="Arial" panose="020B0604020202020204" pitchFamily="34" charset="0"/>
              </a:rPr>
            </a:br>
            <a:r>
              <a:rPr lang="en-US" b="1">
                <a:solidFill>
                  <a:schemeClr val="accent1"/>
                </a:solidFill>
                <a:latin typeface="Arial" panose="020B0604020202020204" pitchFamily="34" charset="0"/>
                <a:cs typeface="Arial" panose="020B0604020202020204" pitchFamily="34" charset="0"/>
              </a:rPr>
              <a:t>Medical Care for Public Health (p. 461-462)</a:t>
            </a:r>
          </a:p>
        </p:txBody>
      </p:sp>
      <p:sp>
        <p:nvSpPr>
          <p:cNvPr id="12291" name="Rectangle 3"/>
          <p:cNvSpPr>
            <a:spLocks noGrp="1" noChangeArrowheads="1"/>
          </p:cNvSpPr>
          <p:nvPr>
            <p:ph idx="1"/>
          </p:nvPr>
        </p:nvSpPr>
        <p:spPr>
          <a:xfrm>
            <a:off x="4976031" y="963877"/>
            <a:ext cx="6377769" cy="4930246"/>
          </a:xfrm>
        </p:spPr>
        <p:txBody>
          <a:bodyPr anchor="ctr">
            <a:normAutofit/>
          </a:bodyPr>
          <a:lstStyle/>
          <a:p>
            <a:r>
              <a:rPr lang="en-US" sz="2400"/>
              <a:t>Health isn’t proportional to amount of physicians.</a:t>
            </a:r>
          </a:p>
          <a:p>
            <a:r>
              <a:rPr lang="en-US" sz="2400"/>
              <a:t>More spending does not improve health and may even increase the mortality rate.</a:t>
            </a:r>
          </a:p>
          <a:p>
            <a:r>
              <a:rPr lang="en-US" sz="2400"/>
              <a:t>RAND Health Insurance Experiment revealed:</a:t>
            </a:r>
          </a:p>
          <a:p>
            <a:pPr lvl="1"/>
            <a:r>
              <a:rPr lang="en-US"/>
              <a:t>For people with generous insurance, many healthcare services may be wasted.</a:t>
            </a:r>
          </a:p>
          <a:p>
            <a:pPr lvl="1"/>
            <a:r>
              <a:rPr lang="en-US"/>
              <a:t>For the poor and chronically ill, free care does improve health status.</a:t>
            </a:r>
          </a:p>
        </p:txBody>
      </p:sp>
    </p:spTree>
    <p:extLst>
      <p:ext uri="{BB962C8B-B14F-4D97-AF65-F5344CB8AC3E}">
        <p14:creationId xmlns:p14="http://schemas.microsoft.com/office/powerpoint/2010/main" val="2227056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577D1452-F0B7-431E-9A24-D3F7103D851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ounded Rectangle 20">
            <a:extLst>
              <a:ext uri="{FF2B5EF4-FFF2-40B4-BE49-F238E27FC236}">
                <a16:creationId xmlns:a16="http://schemas.microsoft.com/office/drawing/2014/main" id="{A660F4F9-5DF5-4F15-BE6A-CD8648BB114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8267" y="559407"/>
            <a:ext cx="6594522" cy="5739187"/>
          </a:xfrm>
          <a:prstGeom prst="roundRect">
            <a:avLst>
              <a:gd name="adj" fmla="val 0"/>
            </a:avLst>
          </a:prstGeom>
          <a:solidFill>
            <a:schemeClr val="bg1"/>
          </a:solidFill>
          <a:ln w="9525">
            <a:solidFill>
              <a:schemeClr val="bg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Image result for dr. jeff brenner camden">
            <a:extLst>
              <a:ext uri="{FF2B5EF4-FFF2-40B4-BE49-F238E27FC236}">
                <a16:creationId xmlns:a16="http://schemas.microsoft.com/office/drawing/2014/main" id="{AF214675-32DC-4E07-8AE3-65FDCF1EE1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6" r="34147"/>
          <a:stretch/>
        </p:blipFill>
        <p:spPr bwMode="auto">
          <a:xfrm>
            <a:off x="5283708" y="722376"/>
            <a:ext cx="6263640" cy="5413248"/>
          </a:xfrm>
          <a:prstGeom prst="rect">
            <a:avLst/>
          </a:prstGeom>
          <a:noFill/>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48929" y="722376"/>
            <a:ext cx="3667039" cy="1716024"/>
          </a:xfrm>
        </p:spPr>
        <p:txBody>
          <a:bodyPr>
            <a:normAutofit/>
          </a:bodyPr>
          <a:lstStyle/>
          <a:p>
            <a:r>
              <a:rPr lang="en-US" sz="4000" dirty="0"/>
              <a:t>Dr. Jeff Brenner</a:t>
            </a:r>
          </a:p>
        </p:txBody>
      </p:sp>
      <p:sp>
        <p:nvSpPr>
          <p:cNvPr id="3" name="Content Placeholder 2"/>
          <p:cNvSpPr>
            <a:spLocks noGrp="1"/>
          </p:cNvSpPr>
          <p:nvPr>
            <p:ph idx="1"/>
          </p:nvPr>
        </p:nvSpPr>
        <p:spPr>
          <a:xfrm>
            <a:off x="648931" y="2438401"/>
            <a:ext cx="3667036" cy="3779520"/>
          </a:xfrm>
        </p:spPr>
        <p:txBody>
          <a:bodyPr>
            <a:normAutofit/>
          </a:bodyPr>
          <a:lstStyle/>
          <a:p>
            <a:r>
              <a:rPr lang="en-US" sz="1800" dirty="0">
                <a:hlinkClick r:id="rId4"/>
              </a:rPr>
              <a:t>https://www.youtube.com/watch?v=AGJ7g9ilIvU</a:t>
            </a:r>
            <a:endParaRPr lang="en-US" sz="1800" dirty="0"/>
          </a:p>
        </p:txBody>
      </p:sp>
    </p:spTree>
    <p:extLst>
      <p:ext uri="{BB962C8B-B14F-4D97-AF65-F5344CB8AC3E}">
        <p14:creationId xmlns:p14="http://schemas.microsoft.com/office/powerpoint/2010/main" val="3932468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6F9EB9F2-07E2-4D64-BBD8-BB5B217F121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F0C57C7C-DFE9-4A1E-B7A9-DF40E63366B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2530" name="Rectangle 2"/>
          <p:cNvSpPr>
            <a:spLocks noGrp="1" noChangeArrowheads="1"/>
          </p:cNvSpPr>
          <p:nvPr>
            <p:ph type="ctrTitle"/>
          </p:nvPr>
        </p:nvSpPr>
        <p:spPr>
          <a:xfrm>
            <a:off x="4380588" y="965199"/>
            <a:ext cx="6766078" cy="4927601"/>
          </a:xfrm>
        </p:spPr>
        <p:txBody>
          <a:bodyPr anchor="ctr">
            <a:normAutofit/>
          </a:bodyPr>
          <a:lstStyle/>
          <a:p>
            <a:pPr algn="l"/>
            <a:r>
              <a:rPr lang="en-US" sz="5400" b="1">
                <a:solidFill>
                  <a:schemeClr val="tx1">
                    <a:lumMod val="85000"/>
                    <a:lumOff val="15000"/>
                  </a:schemeClr>
                </a:solidFill>
                <a:latin typeface="Avenir LT Std 85 Heavy" pitchFamily="1" charset="0"/>
              </a:rPr>
              <a:t>Chapter 31:  Public Health in the 21</a:t>
            </a:r>
            <a:r>
              <a:rPr lang="en-US" sz="5400" b="1" baseline="30000">
                <a:solidFill>
                  <a:schemeClr val="tx1">
                    <a:lumMod val="85000"/>
                    <a:lumOff val="15000"/>
                  </a:schemeClr>
                </a:solidFill>
                <a:latin typeface="Avenir LT Std 85 Heavy" pitchFamily="1" charset="0"/>
              </a:rPr>
              <a:t>st</a:t>
            </a:r>
            <a:r>
              <a:rPr lang="en-US" sz="5400" b="1">
                <a:solidFill>
                  <a:schemeClr val="tx1">
                    <a:lumMod val="85000"/>
                    <a:lumOff val="15000"/>
                  </a:schemeClr>
                </a:solidFill>
                <a:latin typeface="Avenir LT Std 85 Heavy" pitchFamily="1" charset="0"/>
              </a:rPr>
              <a:t> Century</a:t>
            </a:r>
          </a:p>
        </p:txBody>
      </p:sp>
      <p:sp>
        <p:nvSpPr>
          <p:cNvPr id="22531" name="Rectangle 3"/>
          <p:cNvSpPr>
            <a:spLocks noGrp="1" noChangeArrowheads="1"/>
          </p:cNvSpPr>
          <p:nvPr>
            <p:ph type="subTitle" idx="1"/>
          </p:nvPr>
        </p:nvSpPr>
        <p:spPr>
          <a:xfrm>
            <a:off x="1023257" y="965198"/>
            <a:ext cx="2707937" cy="4927602"/>
          </a:xfrm>
        </p:spPr>
        <p:txBody>
          <a:bodyPr anchor="ctr">
            <a:normAutofit/>
          </a:bodyPr>
          <a:lstStyle/>
          <a:p>
            <a:pPr algn="r"/>
            <a:endParaRPr lang="en-US" sz="2000" dirty="0">
              <a:solidFill>
                <a:schemeClr val="accent1"/>
              </a:solidFill>
              <a:latin typeface="Avenir LT Std 45 Book" pitchFamily="1" charset="0"/>
            </a:endParaRPr>
          </a:p>
        </p:txBody>
      </p:sp>
    </p:spTree>
    <p:extLst>
      <p:ext uri="{BB962C8B-B14F-4D97-AF65-F5344CB8AC3E}">
        <p14:creationId xmlns:p14="http://schemas.microsoft.com/office/powerpoint/2010/main" val="2813654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074" name="Rectangle 2"/>
          <p:cNvSpPr>
            <a:spLocks noGrp="1" noChangeArrowheads="1"/>
          </p:cNvSpPr>
          <p:nvPr>
            <p:ph type="title"/>
          </p:nvPr>
        </p:nvSpPr>
        <p:spPr>
          <a:xfrm>
            <a:off x="838200" y="963877"/>
            <a:ext cx="3494362" cy="4930246"/>
          </a:xfrm>
        </p:spPr>
        <p:txBody>
          <a:bodyPr>
            <a:normAutofit/>
          </a:bodyPr>
          <a:lstStyle/>
          <a:p>
            <a:pPr algn="r"/>
            <a:r>
              <a:rPr lang="en-US" b="1">
                <a:solidFill>
                  <a:schemeClr val="accent1"/>
                </a:solidFill>
              </a:rPr>
              <a:t>Top Ten Public Health Achievements of the 20th Century</a:t>
            </a:r>
          </a:p>
        </p:txBody>
      </p:sp>
      <p:sp>
        <p:nvSpPr>
          <p:cNvPr id="3075" name="Rectangle 3"/>
          <p:cNvSpPr>
            <a:spLocks noGrp="1" noChangeArrowheads="1"/>
          </p:cNvSpPr>
          <p:nvPr>
            <p:ph idx="1"/>
          </p:nvPr>
        </p:nvSpPr>
        <p:spPr>
          <a:xfrm>
            <a:off x="4976031" y="963877"/>
            <a:ext cx="6377769" cy="4930246"/>
          </a:xfrm>
        </p:spPr>
        <p:txBody>
          <a:bodyPr anchor="ctr">
            <a:normAutofit/>
          </a:bodyPr>
          <a:lstStyle/>
          <a:p>
            <a:r>
              <a:rPr lang="en-US" sz="2400"/>
              <a:t>Routine use of vaccination</a:t>
            </a:r>
          </a:p>
          <a:p>
            <a:r>
              <a:rPr lang="en-US" sz="2400"/>
              <a:t>Improvements in motor vehicle safety</a:t>
            </a:r>
          </a:p>
          <a:p>
            <a:r>
              <a:rPr lang="en-US" sz="2400"/>
              <a:t>Safer workplaces</a:t>
            </a:r>
          </a:p>
          <a:p>
            <a:r>
              <a:rPr lang="en-US" sz="2400"/>
              <a:t>Control of infectious diseases</a:t>
            </a:r>
          </a:p>
          <a:p>
            <a:r>
              <a:rPr lang="en-US" sz="2400"/>
              <a:t>Decline in deaths from heart disease and stroke</a:t>
            </a:r>
          </a:p>
          <a:p>
            <a:r>
              <a:rPr lang="en-US" sz="2400"/>
              <a:t>Safer and healthier foods</a:t>
            </a:r>
          </a:p>
          <a:p>
            <a:r>
              <a:rPr lang="en-US" sz="2400"/>
              <a:t>Healthier mothers and babies</a:t>
            </a:r>
          </a:p>
          <a:p>
            <a:r>
              <a:rPr lang="en-US" sz="2400"/>
              <a:t>Access to family planning and contraceptive services</a:t>
            </a:r>
          </a:p>
          <a:p>
            <a:r>
              <a:rPr lang="en-US" sz="2400"/>
              <a:t>Fluoridation of drinking water</a:t>
            </a:r>
          </a:p>
          <a:p>
            <a:r>
              <a:rPr lang="en-US" sz="2400"/>
              <a:t>Recognition of tobacco use as a health hazard</a:t>
            </a:r>
          </a:p>
        </p:txBody>
      </p:sp>
    </p:spTree>
    <p:extLst>
      <p:ext uri="{BB962C8B-B14F-4D97-AF65-F5344CB8AC3E}">
        <p14:creationId xmlns:p14="http://schemas.microsoft.com/office/powerpoint/2010/main" val="2287385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098" name="Rectangle 2"/>
          <p:cNvSpPr>
            <a:spLocks noGrp="1" noChangeArrowheads="1"/>
          </p:cNvSpPr>
          <p:nvPr>
            <p:ph type="title"/>
          </p:nvPr>
        </p:nvSpPr>
        <p:spPr>
          <a:xfrm>
            <a:off x="838200" y="963877"/>
            <a:ext cx="3494362" cy="4930246"/>
          </a:xfrm>
        </p:spPr>
        <p:txBody>
          <a:bodyPr>
            <a:normAutofit/>
          </a:bodyPr>
          <a:lstStyle/>
          <a:p>
            <a:pPr algn="r"/>
            <a:r>
              <a:rPr lang="en-US" b="1">
                <a:solidFill>
                  <a:schemeClr val="accent1"/>
                </a:solidFill>
              </a:rPr>
              <a:t>Challenges for the 21st Century</a:t>
            </a:r>
          </a:p>
        </p:txBody>
      </p:sp>
      <p:sp>
        <p:nvSpPr>
          <p:cNvPr id="4099" name="Rectangle 3"/>
          <p:cNvSpPr>
            <a:spLocks noGrp="1" noChangeArrowheads="1"/>
          </p:cNvSpPr>
          <p:nvPr>
            <p:ph idx="1"/>
          </p:nvPr>
        </p:nvSpPr>
        <p:spPr>
          <a:xfrm>
            <a:off x="4976031" y="963877"/>
            <a:ext cx="6377769" cy="4930246"/>
          </a:xfrm>
        </p:spPr>
        <p:txBody>
          <a:bodyPr anchor="ctr">
            <a:normAutofit/>
          </a:bodyPr>
          <a:lstStyle/>
          <a:p>
            <a:r>
              <a:rPr lang="en-US" sz="2400"/>
              <a:t>Renewed threats from infectious diseases</a:t>
            </a:r>
          </a:p>
          <a:p>
            <a:r>
              <a:rPr lang="en-US" sz="2400"/>
              <a:t>Climate change</a:t>
            </a:r>
          </a:p>
          <a:p>
            <a:r>
              <a:rPr lang="en-US" sz="2400"/>
              <a:t>Rising costs of medical care for aging population</a:t>
            </a:r>
          </a:p>
          <a:p>
            <a:r>
              <a:rPr lang="en-US" sz="2400"/>
              <a:t>Understanding and altering human behavior</a:t>
            </a:r>
          </a:p>
          <a:p>
            <a:r>
              <a:rPr lang="en-US" sz="2400"/>
              <a:t>Need to strengthen the public health system</a:t>
            </a:r>
          </a:p>
          <a:p>
            <a:r>
              <a:rPr lang="en-US" sz="2400"/>
              <a:t>Persistent disparities in health</a:t>
            </a:r>
          </a:p>
        </p:txBody>
      </p:sp>
    </p:spTree>
    <p:extLst>
      <p:ext uri="{BB962C8B-B14F-4D97-AF65-F5344CB8AC3E}">
        <p14:creationId xmlns:p14="http://schemas.microsoft.com/office/powerpoint/2010/main" val="2355976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22" name="Rectangle 2"/>
          <p:cNvSpPr>
            <a:spLocks noGrp="1" noChangeArrowheads="1"/>
          </p:cNvSpPr>
          <p:nvPr>
            <p:ph type="title"/>
          </p:nvPr>
        </p:nvSpPr>
        <p:spPr>
          <a:xfrm>
            <a:off x="838200" y="963877"/>
            <a:ext cx="3494362" cy="4930246"/>
          </a:xfrm>
        </p:spPr>
        <p:txBody>
          <a:bodyPr>
            <a:normAutofit/>
          </a:bodyPr>
          <a:lstStyle/>
          <a:p>
            <a:pPr algn="r"/>
            <a:r>
              <a:rPr lang="en-US" b="1">
                <a:solidFill>
                  <a:schemeClr val="accent1"/>
                </a:solidFill>
              </a:rPr>
              <a:t>Strategic Planning for Public Health</a:t>
            </a:r>
          </a:p>
        </p:txBody>
      </p:sp>
      <p:sp>
        <p:nvSpPr>
          <p:cNvPr id="5123" name="Rectangle 3"/>
          <p:cNvSpPr>
            <a:spLocks noGrp="1" noChangeArrowheads="1"/>
          </p:cNvSpPr>
          <p:nvPr>
            <p:ph idx="1"/>
          </p:nvPr>
        </p:nvSpPr>
        <p:spPr>
          <a:xfrm>
            <a:off x="4976031" y="963877"/>
            <a:ext cx="6377769" cy="4930246"/>
          </a:xfrm>
        </p:spPr>
        <p:txBody>
          <a:bodyPr anchor="ctr">
            <a:normAutofit/>
          </a:bodyPr>
          <a:lstStyle/>
          <a:p>
            <a:r>
              <a:rPr lang="en-US" sz="2400"/>
              <a:t>Decentralized system requires management by objectives.</a:t>
            </a:r>
          </a:p>
          <a:p>
            <a:pPr lvl="1"/>
            <a:r>
              <a:rPr lang="en-US" dirty="0"/>
              <a:t>“Management-by-objectives” approach</a:t>
            </a:r>
            <a:endParaRPr lang="en-US"/>
          </a:p>
          <a:p>
            <a:pPr lvl="1"/>
            <a:r>
              <a:rPr lang="en-US" i="1" dirty="0"/>
              <a:t>Healthy People: The Surgeon General’s Report on Health Promotion and Disease Prevention</a:t>
            </a:r>
            <a:r>
              <a:rPr lang="en-US" dirty="0"/>
              <a:t> (1979)</a:t>
            </a:r>
            <a:endParaRPr lang="en-US" i="1"/>
          </a:p>
          <a:p>
            <a:pPr lvl="1"/>
            <a:r>
              <a:rPr lang="en-US" i="1" dirty="0"/>
              <a:t>Healthy People 2000 </a:t>
            </a:r>
            <a:r>
              <a:rPr lang="en-US" dirty="0"/>
              <a:t>(1990)</a:t>
            </a:r>
            <a:endParaRPr lang="en-US"/>
          </a:p>
          <a:p>
            <a:pPr lvl="1"/>
            <a:r>
              <a:rPr lang="en-US" i="1" dirty="0"/>
              <a:t>Healthy People 2010 </a:t>
            </a:r>
            <a:r>
              <a:rPr lang="en-US" dirty="0"/>
              <a:t>(2000)</a:t>
            </a:r>
            <a:endParaRPr lang="en-US"/>
          </a:p>
          <a:p>
            <a:pPr lvl="1"/>
            <a:r>
              <a:rPr lang="en-US" i="1" dirty="0"/>
              <a:t>Healthy People 2020 </a:t>
            </a:r>
            <a:r>
              <a:rPr lang="en-US" dirty="0"/>
              <a:t>(2010)</a:t>
            </a:r>
            <a:endParaRPr lang="en-US" i="1"/>
          </a:p>
        </p:txBody>
      </p:sp>
    </p:spTree>
    <p:extLst>
      <p:ext uri="{BB962C8B-B14F-4D97-AF65-F5344CB8AC3E}">
        <p14:creationId xmlns:p14="http://schemas.microsoft.com/office/powerpoint/2010/main" val="1692184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194" name="Rectangle 2"/>
          <p:cNvSpPr>
            <a:spLocks noGrp="1" noChangeArrowheads="1"/>
          </p:cNvSpPr>
          <p:nvPr>
            <p:ph type="title"/>
          </p:nvPr>
        </p:nvSpPr>
        <p:spPr>
          <a:xfrm>
            <a:off x="838200" y="963877"/>
            <a:ext cx="3494362" cy="4930246"/>
          </a:xfrm>
        </p:spPr>
        <p:txBody>
          <a:bodyPr>
            <a:normAutofit/>
          </a:bodyPr>
          <a:lstStyle/>
          <a:p>
            <a:pPr algn="r"/>
            <a:r>
              <a:rPr lang="en-US" b="1">
                <a:solidFill>
                  <a:schemeClr val="accent1"/>
                </a:solidFill>
              </a:rPr>
              <a:t>Information Technology</a:t>
            </a:r>
          </a:p>
        </p:txBody>
      </p:sp>
      <p:sp>
        <p:nvSpPr>
          <p:cNvPr id="8195" name="Rectangle 3"/>
          <p:cNvSpPr>
            <a:spLocks noGrp="1" noChangeArrowheads="1"/>
          </p:cNvSpPr>
          <p:nvPr>
            <p:ph idx="1"/>
          </p:nvPr>
        </p:nvSpPr>
        <p:spPr>
          <a:xfrm>
            <a:off x="4976031" y="963877"/>
            <a:ext cx="6377769" cy="4930246"/>
          </a:xfrm>
        </p:spPr>
        <p:txBody>
          <a:bodyPr anchor="ctr">
            <a:normAutofit/>
          </a:bodyPr>
          <a:lstStyle/>
          <a:p>
            <a:r>
              <a:rPr lang="en-US" sz="2400"/>
              <a:t>Improves communication and data sharing among public health agencies </a:t>
            </a:r>
          </a:p>
          <a:p>
            <a:r>
              <a:rPr lang="en-US" sz="2400"/>
              <a:t>Enables tracking of emerging infectious diseases, investigation of outbreaks and possible bioterrorism attacks, monitoring of disease trends.</a:t>
            </a:r>
          </a:p>
          <a:p>
            <a:r>
              <a:rPr lang="en-US" sz="2400"/>
              <a:t>Makes health information available to individuals.</a:t>
            </a:r>
          </a:p>
          <a:p>
            <a:r>
              <a:rPr lang="en-US" sz="2400"/>
              <a:t>Provides opportunities for people to receive health information and monitor their behaviors.</a:t>
            </a:r>
          </a:p>
          <a:p>
            <a:endParaRPr lang="en-US" sz="2400"/>
          </a:p>
        </p:txBody>
      </p:sp>
    </p:spTree>
    <p:extLst>
      <p:ext uri="{BB962C8B-B14F-4D97-AF65-F5344CB8AC3E}">
        <p14:creationId xmlns:p14="http://schemas.microsoft.com/office/powerpoint/2010/main" val="688159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US" b="1">
                <a:solidFill>
                  <a:schemeClr val="accent1"/>
                </a:solidFill>
              </a:rPr>
              <a:t>Electronic Medical Records</a:t>
            </a:r>
          </a:p>
        </p:txBody>
      </p:sp>
      <p:sp>
        <p:nvSpPr>
          <p:cNvPr id="3" name="Content Placeholder 2"/>
          <p:cNvSpPr>
            <a:spLocks noGrp="1"/>
          </p:cNvSpPr>
          <p:nvPr>
            <p:ph idx="1"/>
          </p:nvPr>
        </p:nvSpPr>
        <p:spPr>
          <a:xfrm>
            <a:off x="4976031" y="963877"/>
            <a:ext cx="6377769" cy="4930246"/>
          </a:xfrm>
        </p:spPr>
        <p:txBody>
          <a:bodyPr anchor="ctr">
            <a:normAutofit/>
          </a:bodyPr>
          <a:lstStyle/>
          <a:p>
            <a:r>
              <a:rPr lang="en-US" sz="2400"/>
              <a:t>Improve efficiency and quality of health care.</a:t>
            </a:r>
          </a:p>
          <a:p>
            <a:r>
              <a:rPr lang="en-US" sz="2400"/>
              <a:t>Increase coordination of care.</a:t>
            </a:r>
          </a:p>
          <a:p>
            <a:r>
              <a:rPr lang="en-US" sz="2400"/>
              <a:t>Reduces medical errors.</a:t>
            </a:r>
          </a:p>
          <a:p>
            <a:r>
              <a:rPr lang="en-US" sz="2400"/>
              <a:t>Reduces administrative costs.</a:t>
            </a:r>
          </a:p>
          <a:p>
            <a:r>
              <a:rPr lang="en-US" sz="2400"/>
              <a:t>U.S. Department of Health and Human Services software allows sharing of data with various components of the health system.</a:t>
            </a:r>
          </a:p>
        </p:txBody>
      </p:sp>
    </p:spTree>
    <p:extLst>
      <p:ext uri="{BB962C8B-B14F-4D97-AF65-F5344CB8AC3E}">
        <p14:creationId xmlns:p14="http://schemas.microsoft.com/office/powerpoint/2010/main" val="2361051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218" name="Rectangle 2"/>
          <p:cNvSpPr>
            <a:spLocks noGrp="1" noChangeArrowheads="1"/>
          </p:cNvSpPr>
          <p:nvPr>
            <p:ph type="title"/>
          </p:nvPr>
        </p:nvSpPr>
        <p:spPr>
          <a:xfrm>
            <a:off x="838200" y="963877"/>
            <a:ext cx="3494362" cy="4930246"/>
          </a:xfrm>
        </p:spPr>
        <p:txBody>
          <a:bodyPr>
            <a:normAutofit/>
          </a:bodyPr>
          <a:lstStyle/>
          <a:p>
            <a:pPr algn="r"/>
            <a:r>
              <a:rPr lang="en-US" b="1">
                <a:solidFill>
                  <a:schemeClr val="accent1"/>
                </a:solidFill>
              </a:rPr>
              <a:t>Challenges of Information Technology</a:t>
            </a:r>
          </a:p>
        </p:txBody>
      </p:sp>
      <p:sp>
        <p:nvSpPr>
          <p:cNvPr id="9219" name="Rectangle 3"/>
          <p:cNvSpPr>
            <a:spLocks noGrp="1" noChangeArrowheads="1"/>
          </p:cNvSpPr>
          <p:nvPr>
            <p:ph idx="1"/>
          </p:nvPr>
        </p:nvSpPr>
        <p:spPr>
          <a:xfrm>
            <a:off x="4976031" y="963877"/>
            <a:ext cx="6377769" cy="4930246"/>
          </a:xfrm>
        </p:spPr>
        <p:txBody>
          <a:bodyPr anchor="ctr">
            <a:normAutofit/>
          </a:bodyPr>
          <a:lstStyle/>
          <a:p>
            <a:r>
              <a:rPr lang="en-US" sz="2400"/>
              <a:t>How to keep private what ought to be private and to make public what ought to be public.</a:t>
            </a:r>
          </a:p>
          <a:p>
            <a:r>
              <a:rPr lang="en-US" sz="2400"/>
              <a:t>HIPPAA privacy rules discouraging outcomes studies and preventing release of useful information</a:t>
            </a:r>
          </a:p>
          <a:p>
            <a:r>
              <a:rPr lang="en-US" sz="2400"/>
              <a:t>Concern about accuracy and reliability of  information on some websites</a:t>
            </a:r>
          </a:p>
          <a:p>
            <a:r>
              <a:rPr lang="en-US" sz="2400"/>
              <a:t>Possibility of circumventing FDA controls on sale of prescription drugs, laws restricting sale of tobacco, etc. </a:t>
            </a:r>
          </a:p>
        </p:txBody>
      </p:sp>
    </p:spTree>
    <p:extLst>
      <p:ext uri="{BB962C8B-B14F-4D97-AF65-F5344CB8AC3E}">
        <p14:creationId xmlns:p14="http://schemas.microsoft.com/office/powerpoint/2010/main" val="1013657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242" name="Rectangle 2"/>
          <p:cNvSpPr>
            <a:spLocks noGrp="1" noChangeArrowheads="1"/>
          </p:cNvSpPr>
          <p:nvPr>
            <p:ph type="title"/>
          </p:nvPr>
        </p:nvSpPr>
        <p:spPr>
          <a:xfrm>
            <a:off x="838200" y="963877"/>
            <a:ext cx="3494362" cy="4930246"/>
          </a:xfrm>
        </p:spPr>
        <p:txBody>
          <a:bodyPr>
            <a:normAutofit/>
          </a:bodyPr>
          <a:lstStyle/>
          <a:p>
            <a:pPr algn="r"/>
            <a:r>
              <a:rPr lang="en-US" b="1">
                <a:solidFill>
                  <a:schemeClr val="accent1"/>
                </a:solidFill>
              </a:rPr>
              <a:t>Challenge of Biotechnology</a:t>
            </a:r>
          </a:p>
        </p:txBody>
      </p:sp>
      <p:sp>
        <p:nvSpPr>
          <p:cNvPr id="10243" name="Rectangle 3"/>
          <p:cNvSpPr>
            <a:spLocks noGrp="1" noChangeArrowheads="1"/>
          </p:cNvSpPr>
          <p:nvPr>
            <p:ph idx="1"/>
          </p:nvPr>
        </p:nvSpPr>
        <p:spPr>
          <a:xfrm>
            <a:off x="4976031" y="963877"/>
            <a:ext cx="6377769" cy="4930246"/>
          </a:xfrm>
        </p:spPr>
        <p:txBody>
          <a:bodyPr anchor="ctr">
            <a:normAutofit/>
          </a:bodyPr>
          <a:lstStyle/>
          <a:p>
            <a:r>
              <a:rPr lang="en-US" sz="2400" dirty="0"/>
              <a:t>Human Genome Project</a:t>
            </a:r>
          </a:p>
          <a:p>
            <a:r>
              <a:rPr lang="en-US" sz="2400" dirty="0"/>
              <a:t>Unprecedented possibilities of genetic engineering, cloning, individualized medicines, etc.</a:t>
            </a:r>
          </a:p>
          <a:p>
            <a:r>
              <a:rPr lang="en-US" sz="2400" dirty="0"/>
              <a:t>Ethical and legal issues</a:t>
            </a:r>
          </a:p>
          <a:p>
            <a:pPr marL="0" indent="0">
              <a:buNone/>
            </a:pPr>
            <a:endParaRPr lang="en-US" sz="2400" dirty="0"/>
          </a:p>
        </p:txBody>
      </p:sp>
    </p:spTree>
    <p:extLst>
      <p:ext uri="{BB962C8B-B14F-4D97-AF65-F5344CB8AC3E}">
        <p14:creationId xmlns:p14="http://schemas.microsoft.com/office/powerpoint/2010/main" val="2397322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266" name="Rectangle 2"/>
          <p:cNvSpPr>
            <a:spLocks noGrp="1" noChangeArrowheads="1"/>
          </p:cNvSpPr>
          <p:nvPr>
            <p:ph type="title"/>
          </p:nvPr>
        </p:nvSpPr>
        <p:spPr>
          <a:xfrm>
            <a:off x="838200" y="963877"/>
            <a:ext cx="3494362" cy="4930246"/>
          </a:xfrm>
        </p:spPr>
        <p:txBody>
          <a:bodyPr>
            <a:normAutofit/>
          </a:bodyPr>
          <a:lstStyle/>
          <a:p>
            <a:pPr algn="r"/>
            <a:r>
              <a:rPr lang="en-US" b="1">
                <a:solidFill>
                  <a:schemeClr val="accent1"/>
                </a:solidFill>
              </a:rPr>
              <a:t>Ultimate Challenge to Public Health </a:t>
            </a:r>
            <a:br>
              <a:rPr lang="en-US" b="1">
                <a:solidFill>
                  <a:schemeClr val="accent1"/>
                </a:solidFill>
              </a:rPr>
            </a:br>
            <a:r>
              <a:rPr lang="en-US" b="1">
                <a:solidFill>
                  <a:schemeClr val="accent1"/>
                </a:solidFill>
              </a:rPr>
              <a:t>in the 21st Century</a:t>
            </a:r>
          </a:p>
        </p:txBody>
      </p:sp>
      <p:sp>
        <p:nvSpPr>
          <p:cNvPr id="11267" name="Rectangle 3"/>
          <p:cNvSpPr>
            <a:spLocks noGrp="1" noChangeArrowheads="1"/>
          </p:cNvSpPr>
          <p:nvPr>
            <p:ph idx="1"/>
          </p:nvPr>
        </p:nvSpPr>
        <p:spPr>
          <a:xfrm>
            <a:off x="4976031" y="963877"/>
            <a:ext cx="6377769" cy="4930246"/>
          </a:xfrm>
        </p:spPr>
        <p:txBody>
          <a:bodyPr anchor="ctr">
            <a:normAutofit/>
          </a:bodyPr>
          <a:lstStyle/>
          <a:p>
            <a:r>
              <a:rPr lang="en-US" sz="2400"/>
              <a:t>To educate the public and policy makers about the role of nonmedical factors in determining people’s health</a:t>
            </a:r>
          </a:p>
          <a:p>
            <a:r>
              <a:rPr lang="en-US" sz="2400"/>
              <a:t>To foster a national debate on priorities that will bring spending on medical care more in line with its value in assuring health  </a:t>
            </a:r>
          </a:p>
        </p:txBody>
      </p:sp>
    </p:spTree>
    <p:extLst>
      <p:ext uri="{BB962C8B-B14F-4D97-AF65-F5344CB8AC3E}">
        <p14:creationId xmlns:p14="http://schemas.microsoft.com/office/powerpoint/2010/main" val="361597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820</TotalTime>
  <Words>2648</Words>
  <Application>Microsoft Office PowerPoint</Application>
  <PresentationFormat>Widescreen</PresentationFormat>
  <Paragraphs>215</Paragraphs>
  <Slides>22</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Avenir LT Std 45 Book</vt:lpstr>
      <vt:lpstr>Avenir LT Std 85 Heavy</vt:lpstr>
      <vt:lpstr>Calibri</vt:lpstr>
      <vt:lpstr>Calibri Light</vt:lpstr>
      <vt:lpstr>Office Theme</vt:lpstr>
      <vt:lpstr>Chapter 27:   Why the US Medical System Needs Reform</vt:lpstr>
      <vt:lpstr>U.S. Medical Costs</vt:lpstr>
      <vt:lpstr>Why Do Costs Rise?</vt:lpstr>
      <vt:lpstr>Health Maintenance Organization (HMO)</vt:lpstr>
      <vt:lpstr>Preferred Provider Organization (PPO)</vt:lpstr>
      <vt:lpstr>Managed Care Backlash</vt:lpstr>
      <vt:lpstr>Consumer-Directed Health Plans</vt:lpstr>
      <vt:lpstr>The Affordable Care Act: Provisions</vt:lpstr>
      <vt:lpstr>The Affordable Care Act: Regulations</vt:lpstr>
      <vt:lpstr>Rationing</vt:lpstr>
      <vt:lpstr>Inequities in Medical Care (p.458-462)</vt:lpstr>
      <vt:lpstr>Relative Importance of  Medical Care for Public Health (p. 461-462)</vt:lpstr>
      <vt:lpstr>Dr. Jeff Brenner</vt:lpstr>
      <vt:lpstr>Chapter 31:  Public Health in the 21st Century</vt:lpstr>
      <vt:lpstr>Top Ten Public Health Achievements of the 20th Century</vt:lpstr>
      <vt:lpstr>Challenges for the 21st Century</vt:lpstr>
      <vt:lpstr>Strategic Planning for Public Health</vt:lpstr>
      <vt:lpstr>Information Technology</vt:lpstr>
      <vt:lpstr>Electronic Medical Records</vt:lpstr>
      <vt:lpstr>Challenges of Information Technology</vt:lpstr>
      <vt:lpstr>Challenge of Biotechnology</vt:lpstr>
      <vt:lpstr>Ultimate Challenge to Public Health  in the 21st Century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27</dc:title>
  <dc:creator>chad truxall</dc:creator>
  <cp:lastModifiedBy>chad truxall</cp:lastModifiedBy>
  <cp:revision>33</cp:revision>
  <dcterms:created xsi:type="dcterms:W3CDTF">2017-04-23T18:45:04Z</dcterms:created>
  <dcterms:modified xsi:type="dcterms:W3CDTF">2017-12-03T15:57:49Z</dcterms:modified>
</cp:coreProperties>
</file>